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409" r:id="rId3"/>
    <p:sldId id="258" r:id="rId4"/>
    <p:sldId id="309" r:id="rId5"/>
    <p:sldId id="391" r:id="rId6"/>
    <p:sldId id="405" r:id="rId7"/>
    <p:sldId id="338" r:id="rId8"/>
    <p:sldId id="406" r:id="rId9"/>
    <p:sldId id="310" r:id="rId10"/>
    <p:sldId id="372" r:id="rId11"/>
    <p:sldId id="304" r:id="rId12"/>
    <p:sldId id="312" r:id="rId13"/>
    <p:sldId id="349" r:id="rId14"/>
    <p:sldId id="336" r:id="rId15"/>
    <p:sldId id="373" r:id="rId16"/>
    <p:sldId id="318" r:id="rId17"/>
    <p:sldId id="407" r:id="rId18"/>
    <p:sldId id="374" r:id="rId19"/>
    <p:sldId id="341" r:id="rId20"/>
    <p:sldId id="390" r:id="rId21"/>
    <p:sldId id="313" r:id="rId22"/>
    <p:sldId id="305" r:id="rId23"/>
    <p:sldId id="325" r:id="rId24"/>
    <p:sldId id="402" r:id="rId25"/>
    <p:sldId id="342" r:id="rId26"/>
    <p:sldId id="343" r:id="rId27"/>
    <p:sldId id="327" r:id="rId28"/>
    <p:sldId id="370" r:id="rId29"/>
    <p:sldId id="328" r:id="rId30"/>
    <p:sldId id="330" r:id="rId31"/>
    <p:sldId id="284" r:id="rId32"/>
    <p:sldId id="360" r:id="rId33"/>
    <p:sldId id="359" r:id="rId34"/>
    <p:sldId id="358" r:id="rId35"/>
    <p:sldId id="393" r:id="rId36"/>
    <p:sldId id="392" r:id="rId37"/>
    <p:sldId id="264" r:id="rId38"/>
    <p:sldId id="365" r:id="rId39"/>
    <p:sldId id="375" r:id="rId40"/>
    <p:sldId id="371" r:id="rId41"/>
    <p:sldId id="398" r:id="rId42"/>
    <p:sldId id="400" r:id="rId43"/>
    <p:sldId id="395" r:id="rId44"/>
    <p:sldId id="397" r:id="rId45"/>
    <p:sldId id="335" r:id="rId46"/>
    <p:sldId id="403" r:id="rId47"/>
    <p:sldId id="385" r:id="rId48"/>
    <p:sldId id="410" r:id="rId49"/>
    <p:sldId id="394" r:id="rId50"/>
    <p:sldId id="389" r:id="rId51"/>
    <p:sldId id="404" r:id="rId52"/>
    <p:sldId id="387"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6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77645D6-31B6-42C2-949F-337FEB986E80}" type="datetimeFigureOut">
              <a:rPr lang="tr-TR" smtClean="0"/>
              <a:t>04.06.2015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FDCD69B-09B0-4052-96BD-05B0A6A225A9}" type="slidenum">
              <a:rPr lang="tr-TR" smtClean="0"/>
              <a:t>‹#›</a:t>
            </a:fld>
            <a:endParaRPr lang="tr-TR"/>
          </a:p>
        </p:txBody>
      </p:sp>
    </p:spTree>
    <p:extLst>
      <p:ext uri="{BB962C8B-B14F-4D97-AF65-F5344CB8AC3E}">
        <p14:creationId xmlns:p14="http://schemas.microsoft.com/office/powerpoint/2010/main" val="2212322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7645D6-31B6-42C2-949F-337FEB986E80}" type="datetimeFigureOut">
              <a:rPr lang="tr-TR" smtClean="0"/>
              <a:t>04.06.2015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FDCD69B-09B0-4052-96BD-05B0A6A225A9}" type="slidenum">
              <a:rPr lang="tr-TR" smtClean="0"/>
              <a:t>‹#›</a:t>
            </a:fld>
            <a:endParaRPr lang="tr-TR"/>
          </a:p>
        </p:txBody>
      </p:sp>
    </p:spTree>
    <p:extLst>
      <p:ext uri="{BB962C8B-B14F-4D97-AF65-F5344CB8AC3E}">
        <p14:creationId xmlns:p14="http://schemas.microsoft.com/office/powerpoint/2010/main" val="200971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7645D6-31B6-42C2-949F-337FEB986E80}" type="datetimeFigureOut">
              <a:rPr lang="tr-TR" smtClean="0"/>
              <a:t>04.06.2015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FDCD69B-09B0-4052-96BD-05B0A6A225A9}" type="slidenum">
              <a:rPr lang="tr-TR" smtClean="0"/>
              <a:t>‹#›</a:t>
            </a:fld>
            <a:endParaRPr lang="tr-TR"/>
          </a:p>
        </p:txBody>
      </p:sp>
    </p:spTree>
    <p:extLst>
      <p:ext uri="{BB962C8B-B14F-4D97-AF65-F5344CB8AC3E}">
        <p14:creationId xmlns:p14="http://schemas.microsoft.com/office/powerpoint/2010/main" val="257498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fld id="{B3D95215-483E-461D-A31C-B92EB840BBE2}" type="slidenum">
              <a:rPr lang="tr-TR" altLang="tr-TR"/>
              <a:pPr/>
              <a:t>‹#›</a:t>
            </a:fld>
            <a:endParaRPr lang="tr-TR" altLang="tr-TR"/>
          </a:p>
        </p:txBody>
      </p:sp>
    </p:spTree>
    <p:extLst>
      <p:ext uri="{BB962C8B-B14F-4D97-AF65-F5344CB8AC3E}">
        <p14:creationId xmlns:p14="http://schemas.microsoft.com/office/powerpoint/2010/main" val="104455950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fld id="{0359FA48-9947-436C-AD5E-8C61EBB95E18}" type="slidenum">
              <a:rPr lang="tr-TR" altLang="tr-TR"/>
              <a:pPr/>
              <a:t>‹#›</a:t>
            </a:fld>
            <a:endParaRPr lang="tr-TR" altLang="tr-TR"/>
          </a:p>
        </p:txBody>
      </p:sp>
    </p:spTree>
    <p:extLst>
      <p:ext uri="{BB962C8B-B14F-4D97-AF65-F5344CB8AC3E}">
        <p14:creationId xmlns:p14="http://schemas.microsoft.com/office/powerpoint/2010/main" val="320032158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7645D6-31B6-42C2-949F-337FEB986E80}" type="datetimeFigureOut">
              <a:rPr lang="tr-TR" smtClean="0"/>
              <a:t>04.06.2015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FDCD69B-09B0-4052-96BD-05B0A6A225A9}" type="slidenum">
              <a:rPr lang="tr-TR" smtClean="0"/>
              <a:t>‹#›</a:t>
            </a:fld>
            <a:endParaRPr lang="tr-TR"/>
          </a:p>
        </p:txBody>
      </p:sp>
    </p:spTree>
    <p:extLst>
      <p:ext uri="{BB962C8B-B14F-4D97-AF65-F5344CB8AC3E}">
        <p14:creationId xmlns:p14="http://schemas.microsoft.com/office/powerpoint/2010/main" val="249755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77645D6-31B6-42C2-949F-337FEB986E80}" type="datetimeFigureOut">
              <a:rPr lang="tr-TR" smtClean="0"/>
              <a:t>04.06.2015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FDCD69B-09B0-4052-96BD-05B0A6A225A9}" type="slidenum">
              <a:rPr lang="tr-TR" smtClean="0"/>
              <a:t>‹#›</a:t>
            </a:fld>
            <a:endParaRPr lang="tr-TR"/>
          </a:p>
        </p:txBody>
      </p:sp>
    </p:spTree>
    <p:extLst>
      <p:ext uri="{BB962C8B-B14F-4D97-AF65-F5344CB8AC3E}">
        <p14:creationId xmlns:p14="http://schemas.microsoft.com/office/powerpoint/2010/main" val="421565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77645D6-31B6-42C2-949F-337FEB986E80}" type="datetimeFigureOut">
              <a:rPr lang="tr-TR" smtClean="0"/>
              <a:t>04.06.2015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FDCD69B-09B0-4052-96BD-05B0A6A225A9}" type="slidenum">
              <a:rPr lang="tr-TR" smtClean="0"/>
              <a:t>‹#›</a:t>
            </a:fld>
            <a:endParaRPr lang="tr-TR"/>
          </a:p>
        </p:txBody>
      </p:sp>
    </p:spTree>
    <p:extLst>
      <p:ext uri="{BB962C8B-B14F-4D97-AF65-F5344CB8AC3E}">
        <p14:creationId xmlns:p14="http://schemas.microsoft.com/office/powerpoint/2010/main" val="392534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77645D6-31B6-42C2-949F-337FEB986E80}" type="datetimeFigureOut">
              <a:rPr lang="tr-TR" smtClean="0"/>
              <a:t>04.06.2015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FDCD69B-09B0-4052-96BD-05B0A6A225A9}" type="slidenum">
              <a:rPr lang="tr-TR" smtClean="0"/>
              <a:t>‹#›</a:t>
            </a:fld>
            <a:endParaRPr lang="tr-TR"/>
          </a:p>
        </p:txBody>
      </p:sp>
    </p:spTree>
    <p:extLst>
      <p:ext uri="{BB962C8B-B14F-4D97-AF65-F5344CB8AC3E}">
        <p14:creationId xmlns:p14="http://schemas.microsoft.com/office/powerpoint/2010/main" val="132840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77645D6-31B6-42C2-949F-337FEB986E80}" type="datetimeFigureOut">
              <a:rPr lang="tr-TR" smtClean="0"/>
              <a:t>04.06.2015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FDCD69B-09B0-4052-96BD-05B0A6A225A9}" type="slidenum">
              <a:rPr lang="tr-TR" smtClean="0"/>
              <a:t>‹#›</a:t>
            </a:fld>
            <a:endParaRPr lang="tr-TR"/>
          </a:p>
        </p:txBody>
      </p:sp>
    </p:spTree>
    <p:extLst>
      <p:ext uri="{BB962C8B-B14F-4D97-AF65-F5344CB8AC3E}">
        <p14:creationId xmlns:p14="http://schemas.microsoft.com/office/powerpoint/2010/main" val="201420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77645D6-31B6-42C2-949F-337FEB986E80}" type="datetimeFigureOut">
              <a:rPr lang="tr-TR" smtClean="0"/>
              <a:t>04.06.2015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FDCD69B-09B0-4052-96BD-05B0A6A225A9}" type="slidenum">
              <a:rPr lang="tr-TR" smtClean="0"/>
              <a:t>‹#›</a:t>
            </a:fld>
            <a:endParaRPr lang="tr-TR"/>
          </a:p>
        </p:txBody>
      </p:sp>
    </p:spTree>
    <p:extLst>
      <p:ext uri="{BB962C8B-B14F-4D97-AF65-F5344CB8AC3E}">
        <p14:creationId xmlns:p14="http://schemas.microsoft.com/office/powerpoint/2010/main" val="196668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77645D6-31B6-42C2-949F-337FEB986E80}" type="datetimeFigureOut">
              <a:rPr lang="tr-TR" smtClean="0"/>
              <a:t>04.06.2015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FDCD69B-09B0-4052-96BD-05B0A6A225A9}" type="slidenum">
              <a:rPr lang="tr-TR" smtClean="0"/>
              <a:t>‹#›</a:t>
            </a:fld>
            <a:endParaRPr lang="tr-TR"/>
          </a:p>
        </p:txBody>
      </p:sp>
    </p:spTree>
    <p:extLst>
      <p:ext uri="{BB962C8B-B14F-4D97-AF65-F5344CB8AC3E}">
        <p14:creationId xmlns:p14="http://schemas.microsoft.com/office/powerpoint/2010/main" val="334263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77645D6-31B6-42C2-949F-337FEB986E80}" type="datetimeFigureOut">
              <a:rPr lang="tr-TR" smtClean="0"/>
              <a:t>04.06.2015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FDCD69B-09B0-4052-96BD-05B0A6A225A9}" type="slidenum">
              <a:rPr lang="tr-TR" smtClean="0"/>
              <a:t>‹#›</a:t>
            </a:fld>
            <a:endParaRPr lang="tr-TR"/>
          </a:p>
        </p:txBody>
      </p:sp>
    </p:spTree>
    <p:extLst>
      <p:ext uri="{BB962C8B-B14F-4D97-AF65-F5344CB8AC3E}">
        <p14:creationId xmlns:p14="http://schemas.microsoft.com/office/powerpoint/2010/main" val="209425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645D6-31B6-42C2-949F-337FEB986E80}" type="datetimeFigureOut">
              <a:rPr lang="tr-TR" smtClean="0"/>
              <a:t>04.06.2015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CD69B-09B0-4052-96BD-05B0A6A225A9}" type="slidenum">
              <a:rPr lang="tr-TR" smtClean="0"/>
              <a:t>‹#›</a:t>
            </a:fld>
            <a:endParaRPr lang="tr-TR"/>
          </a:p>
        </p:txBody>
      </p:sp>
    </p:spTree>
    <p:extLst>
      <p:ext uri="{BB962C8B-B14F-4D97-AF65-F5344CB8AC3E}">
        <p14:creationId xmlns:p14="http://schemas.microsoft.com/office/powerpoint/2010/main" val="2313263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http://www.gedizakdeniz.com/BTF_notlari1_dosyalar/image010.gif" TargetMode="External"/><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www.gedizakdeniz.com/BTF_notlari1_dosyalar/image010.gif" TargetMode="External"/><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http://www.gedizakdeniz.com/BTF_notlari4_dosyalar/image058.jpg" TargetMode="Externa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17.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upload.wikimedia.org/wikipedia/commons/1/1c/CMS_Higgs-event.jpg"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332656"/>
            <a:ext cx="7990656" cy="2118097"/>
          </a:xfrm>
        </p:spPr>
        <p:txBody>
          <a:bodyPr>
            <a:normAutofit fontScale="90000"/>
          </a:bodyPr>
          <a:lstStyle/>
          <a:p>
            <a:r>
              <a:rPr lang="tr-TR" sz="4900" dirty="0" smtClean="0">
                <a:solidFill>
                  <a:srgbClr val="FF0000"/>
                </a:solidFill>
              </a:rPr>
              <a:t>KOZMOS’DAN KAOS’A:</a:t>
            </a:r>
            <a:br>
              <a:rPr lang="tr-TR" sz="4900" dirty="0" smtClean="0">
                <a:solidFill>
                  <a:srgbClr val="FF0000"/>
                </a:solidFill>
              </a:rPr>
            </a:br>
            <a:r>
              <a:rPr lang="tr-TR" sz="4900" dirty="0" smtClean="0">
                <a:solidFill>
                  <a:srgbClr val="FF0000"/>
                </a:solidFill>
              </a:rPr>
              <a:t>BASİT SARKAC’IN TARİHİ</a:t>
            </a:r>
            <a:r>
              <a:rPr lang="tr-TR" dirty="0" smtClean="0"/>
              <a:t/>
            </a:r>
            <a:br>
              <a:rPr lang="tr-TR" dirty="0" smtClean="0"/>
            </a:br>
            <a:r>
              <a:rPr lang="tr-TR" dirty="0" smtClean="0"/>
              <a:t>Gediz Akdeniz</a:t>
            </a:r>
            <a:br>
              <a:rPr lang="tr-TR" dirty="0" smtClean="0"/>
            </a:br>
            <a:r>
              <a:rPr lang="tr-TR" sz="3100" dirty="0" smtClean="0">
                <a:solidFill>
                  <a:srgbClr val="0070C0"/>
                </a:solidFill>
              </a:rPr>
              <a:t>www.gedizakdeniz.com</a:t>
            </a:r>
            <a:endParaRPr lang="tr-TR" sz="3100" dirty="0">
              <a:solidFill>
                <a:srgbClr val="0070C0"/>
              </a:solidFill>
            </a:endParaRPr>
          </a:p>
        </p:txBody>
      </p:sp>
      <p:sp>
        <p:nvSpPr>
          <p:cNvPr id="3" name="Alt Başlık 2"/>
          <p:cNvSpPr>
            <a:spLocks noGrp="1"/>
          </p:cNvSpPr>
          <p:nvPr>
            <p:ph type="subTitle" idx="1"/>
          </p:nvPr>
        </p:nvSpPr>
        <p:spPr>
          <a:xfrm>
            <a:off x="1691680" y="5114461"/>
            <a:ext cx="6400800" cy="1752600"/>
          </a:xfrm>
        </p:spPr>
        <p:txBody>
          <a:bodyPr>
            <a:normAutofit fontScale="92500" lnSpcReduction="20000"/>
          </a:bodyPr>
          <a:lstStyle/>
          <a:p>
            <a:r>
              <a:rPr lang="tr-TR" b="1" dirty="0" smtClean="0">
                <a:solidFill>
                  <a:schemeClr val="accent5"/>
                </a:solidFill>
              </a:rPr>
              <a:t>Amatör Astronomlar Topluluğu Buluşması</a:t>
            </a:r>
          </a:p>
          <a:p>
            <a:endParaRPr lang="tr-TR" dirty="0" smtClean="0"/>
          </a:p>
          <a:p>
            <a:r>
              <a:rPr lang="tr-TR" sz="2800" i="1" dirty="0" smtClean="0"/>
              <a:t>13-15 Mayıs 2015</a:t>
            </a:r>
          </a:p>
          <a:p>
            <a:endParaRPr lang="tr-TR" dirty="0" smtClean="0"/>
          </a:p>
          <a:p>
            <a:endParaRPr lang="tr-TR" dirty="0"/>
          </a:p>
        </p:txBody>
      </p:sp>
    </p:spTree>
    <p:extLst>
      <p:ext uri="{BB962C8B-B14F-4D97-AF65-F5344CB8AC3E}">
        <p14:creationId xmlns:p14="http://schemas.microsoft.com/office/powerpoint/2010/main" val="847437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
            <a:ext cx="7272808" cy="5157193"/>
          </a:xfrm>
        </p:spPr>
        <p:txBody>
          <a:bodyPr>
            <a:normAutofit fontScale="92500" lnSpcReduction="10000"/>
          </a:bodyPr>
          <a:lstStyle/>
          <a:p>
            <a:r>
              <a:rPr lang="tr-TR" b="1" dirty="0" smtClean="0">
                <a:solidFill>
                  <a:srgbClr val="0070C0"/>
                </a:solidFill>
              </a:rPr>
              <a:t>Bu sır nesnelerin özündeki </a:t>
            </a:r>
            <a:r>
              <a:rPr lang="tr-TR" b="1" dirty="0">
                <a:solidFill>
                  <a:srgbClr val="0070C0"/>
                </a:solidFill>
              </a:rPr>
              <a:t>ortak özellikten ziyade nesnelerin hareketindeki ortak </a:t>
            </a:r>
            <a:r>
              <a:rPr lang="tr-TR" b="1" dirty="0" smtClean="0">
                <a:solidFill>
                  <a:srgbClr val="0070C0"/>
                </a:solidFill>
              </a:rPr>
              <a:t>cevher olmalıydı. Bu ortak </a:t>
            </a:r>
            <a:r>
              <a:rPr lang="tr-TR" b="1" dirty="0">
                <a:solidFill>
                  <a:srgbClr val="0070C0"/>
                </a:solidFill>
              </a:rPr>
              <a:t>sırrı gözünün önünde sallanan şamdanda keşfetmek, güneş sisteminin düzenindeki sırrı da keşfetmek </a:t>
            </a:r>
            <a:r>
              <a:rPr lang="tr-TR" b="1" dirty="0" smtClean="0">
                <a:solidFill>
                  <a:srgbClr val="0070C0"/>
                </a:solidFill>
              </a:rPr>
              <a:t>olacaktı.</a:t>
            </a:r>
            <a:endParaRPr lang="tr-TR" b="1" dirty="0">
              <a:solidFill>
                <a:srgbClr val="0070C0"/>
              </a:solidFill>
            </a:endParaRPr>
          </a:p>
          <a:p>
            <a:endParaRPr lang="tr-TR" b="1" dirty="0" smtClean="0"/>
          </a:p>
          <a:p>
            <a:r>
              <a:rPr lang="tr-TR" b="1" dirty="0" smtClean="0"/>
              <a:t>Bu </a:t>
            </a:r>
            <a:r>
              <a:rPr lang="tr-TR" b="1" dirty="0"/>
              <a:t>dünyadaki </a:t>
            </a:r>
            <a:r>
              <a:rPr lang="tr-TR" b="1" dirty="0" smtClean="0"/>
              <a:t>hareketleri kontrol eden </a:t>
            </a:r>
            <a:r>
              <a:rPr lang="tr-TR" b="1" dirty="0"/>
              <a:t>gücünün nereden geldiğinin yanıtını </a:t>
            </a:r>
            <a:r>
              <a:rPr lang="tr-TR" b="1" dirty="0" smtClean="0"/>
              <a:t>söyleyecekti.  </a:t>
            </a:r>
            <a:r>
              <a:rPr lang="tr-TR" b="1" dirty="0" smtClean="0">
                <a:solidFill>
                  <a:srgbClr val="0070C0"/>
                </a:solidFill>
              </a:rPr>
              <a:t>Bu dünya </a:t>
            </a:r>
            <a:r>
              <a:rPr lang="tr-TR" b="1" dirty="0">
                <a:solidFill>
                  <a:srgbClr val="0070C0"/>
                </a:solidFill>
              </a:rPr>
              <a:t>döndüğünde neden </a:t>
            </a:r>
            <a:r>
              <a:rPr lang="tr-TR" b="1" dirty="0" smtClean="0">
                <a:solidFill>
                  <a:srgbClr val="0070C0"/>
                </a:solidFill>
              </a:rPr>
              <a:t>savrulmadığımızı da açıklayacaktı</a:t>
            </a:r>
            <a:r>
              <a:rPr lang="tr-TR" sz="3900" b="1" dirty="0" smtClean="0">
                <a:solidFill>
                  <a:srgbClr val="0070C0"/>
                </a:solidFill>
              </a:rPr>
              <a:t>. </a:t>
            </a:r>
            <a:endParaRPr lang="tr-TR" sz="3900" b="1" dirty="0">
              <a:solidFill>
                <a:srgbClr val="0070C0"/>
              </a:solidFill>
            </a:endParaRPr>
          </a:p>
        </p:txBody>
      </p:sp>
      <p:sp>
        <p:nvSpPr>
          <p:cNvPr id="4" name="Dikdörtgen 3"/>
          <p:cNvSpPr/>
          <p:nvPr/>
        </p:nvSpPr>
        <p:spPr>
          <a:xfrm>
            <a:off x="251520" y="5301208"/>
            <a:ext cx="9222704" cy="954107"/>
          </a:xfrm>
          <a:prstGeom prst="rect">
            <a:avLst/>
          </a:prstGeom>
        </p:spPr>
        <p:txBody>
          <a:bodyPr wrap="square">
            <a:spAutoFit/>
          </a:bodyPr>
          <a:lstStyle/>
          <a:p>
            <a:r>
              <a:rPr lang="tr-TR" sz="2800" b="1" dirty="0" smtClean="0">
                <a:solidFill>
                  <a:srgbClr val="00B050"/>
                </a:solidFill>
              </a:rPr>
              <a:t>HOLOGRAM: </a:t>
            </a:r>
          </a:p>
          <a:p>
            <a:r>
              <a:rPr lang="tr-TR" sz="2800" b="1" dirty="0" smtClean="0">
                <a:solidFill>
                  <a:srgbClr val="00B050"/>
                </a:solidFill>
              </a:rPr>
              <a:t>Platonun mağarasındaki gölgelerin ortak gerçeğini görmek. </a:t>
            </a:r>
            <a:endParaRPr lang="tr-TR" dirty="0"/>
          </a:p>
        </p:txBody>
      </p:sp>
    </p:spTree>
    <p:extLst>
      <p:ext uri="{BB962C8B-B14F-4D97-AF65-F5344CB8AC3E}">
        <p14:creationId xmlns:p14="http://schemas.microsoft.com/office/powerpoint/2010/main" val="295208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2535238" y="9286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tr-TR"/>
          </a:p>
        </p:txBody>
      </p:sp>
      <p:pic>
        <p:nvPicPr>
          <p:cNvPr id="8196" name="Picture 6" descr="galil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35238"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3455914" y="332655"/>
            <a:ext cx="522054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rgbClr val="FF0000"/>
                </a:solidFill>
              </a:rPr>
              <a:t>Basit Sarkaç: </a:t>
            </a:r>
          </a:p>
          <a:p>
            <a:pPr eaLnBrk="1" hangingPunct="1"/>
            <a:r>
              <a:rPr lang="tr-TR" sz="2800" b="1" dirty="0" smtClean="0">
                <a:solidFill>
                  <a:srgbClr val="FF0000"/>
                </a:solidFill>
              </a:rPr>
              <a:t>Melek </a:t>
            </a:r>
            <a:r>
              <a:rPr lang="tr-TR" sz="2800" b="1" dirty="0">
                <a:solidFill>
                  <a:srgbClr val="FF0000"/>
                </a:solidFill>
              </a:rPr>
              <a:t>kabartmalı şamdandan ipin ucunda sallanan sıradan bir taşa. </a:t>
            </a:r>
            <a:endParaRPr lang="tr-TR" sz="2800" b="1" dirty="0" smtClean="0">
              <a:solidFill>
                <a:srgbClr val="FF0000"/>
              </a:solidFill>
            </a:endParaRPr>
          </a:p>
          <a:p>
            <a:pPr eaLnBrk="1" hangingPunct="1"/>
            <a:r>
              <a:rPr lang="tr-TR" sz="2800" b="1" dirty="0" smtClean="0"/>
              <a:t>Kiliseye karşı aklın baş kaldırışı</a:t>
            </a:r>
            <a:r>
              <a:rPr lang="tr-TR" sz="2800" b="1" dirty="0" smtClean="0">
                <a:solidFill>
                  <a:srgbClr val="FF0000"/>
                </a:solidFill>
              </a:rPr>
              <a:t>.</a:t>
            </a:r>
            <a:endParaRPr lang="tr-TR" altLang="tr-TR" sz="2800" b="1" dirty="0">
              <a:solidFill>
                <a:srgbClr val="FF0000"/>
              </a:solidFill>
            </a:endParaRPr>
          </a:p>
        </p:txBody>
      </p:sp>
      <p:pic>
        <p:nvPicPr>
          <p:cNvPr id="11" name="Picture 4" descr="http://www.gedizakdeniz.com/BTF_notlari2_dosyalar/image0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501008"/>
            <a:ext cx="2592288" cy="276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59629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3528" y="4005064"/>
            <a:ext cx="8610329" cy="2585323"/>
          </a:xfrm>
          <a:prstGeom prst="rect">
            <a:avLst/>
          </a:prstGeom>
        </p:spPr>
        <p:txBody>
          <a:bodyPr wrap="square">
            <a:spAutoFit/>
          </a:bodyPr>
          <a:lstStyle/>
          <a:p>
            <a:endParaRPr lang="tr-TR" b="1" dirty="0" smtClean="0">
              <a:solidFill>
                <a:srgbClr val="0070C0"/>
              </a:solidFill>
            </a:endParaRPr>
          </a:p>
          <a:p>
            <a:r>
              <a:rPr lang="tr-TR" sz="2400" b="1" dirty="0" smtClean="0">
                <a:solidFill>
                  <a:srgbClr val="0070C0"/>
                </a:solidFill>
              </a:rPr>
              <a:t>Ayrıca salınım </a:t>
            </a:r>
            <a:r>
              <a:rPr lang="tr-TR" sz="2400" b="1" dirty="0">
                <a:solidFill>
                  <a:srgbClr val="0070C0"/>
                </a:solidFill>
              </a:rPr>
              <a:t>zamanları ile ipin boyları arasındaki oranın değişmediğini fark </a:t>
            </a:r>
            <a:r>
              <a:rPr lang="tr-TR" sz="2400" b="1" dirty="0" smtClean="0">
                <a:solidFill>
                  <a:srgbClr val="0070C0"/>
                </a:solidFill>
              </a:rPr>
              <a:t>etti. </a:t>
            </a:r>
            <a:r>
              <a:rPr lang="tr-TR" sz="2400" b="1" dirty="0">
                <a:solidFill>
                  <a:srgbClr val="0070C0"/>
                </a:solidFill>
              </a:rPr>
              <a:t>İşte bu keşif yer küre üzerindeki hareketlerin ortak bir sırrının olduğunu ortaya </a:t>
            </a:r>
            <a:r>
              <a:rPr lang="tr-TR" sz="2400" b="1" dirty="0" smtClean="0">
                <a:solidFill>
                  <a:srgbClr val="0070C0"/>
                </a:solidFill>
              </a:rPr>
              <a:t>koyuyordu. </a:t>
            </a:r>
            <a:r>
              <a:rPr lang="tr-TR" sz="2400" b="1" dirty="0">
                <a:solidFill>
                  <a:srgbClr val="0070C0"/>
                </a:solidFill>
              </a:rPr>
              <a:t>Bu basit deney </a:t>
            </a:r>
            <a:r>
              <a:rPr lang="tr-TR" sz="2400" b="1" dirty="0" smtClean="0">
                <a:solidFill>
                  <a:srgbClr val="0070C0"/>
                </a:solidFill>
              </a:rPr>
              <a:t>onu dünyadaki </a:t>
            </a:r>
            <a:r>
              <a:rPr lang="tr-TR" sz="2400" b="1" dirty="0">
                <a:solidFill>
                  <a:srgbClr val="0070C0"/>
                </a:solidFill>
              </a:rPr>
              <a:t>her şeyin dünya ile birlikte hareket ettiğini kanıtlayan </a:t>
            </a:r>
            <a:r>
              <a:rPr lang="tr-TR" sz="2400" b="1" dirty="0" smtClean="0">
                <a:solidFill>
                  <a:srgbClr val="0070C0"/>
                </a:solidFill>
              </a:rPr>
              <a:t>klaslarla ve tuğlalarla daha inandırıcı deneylere sevk etti. </a:t>
            </a:r>
            <a:endParaRPr lang="tr-TR" sz="2400" b="1" dirty="0">
              <a:solidFill>
                <a:srgbClr val="0070C0"/>
              </a:solidFill>
            </a:endParaRPr>
          </a:p>
        </p:txBody>
      </p:sp>
      <p:pic>
        <p:nvPicPr>
          <p:cNvPr id="6" name="Picture 4" descr="http://www.gedizakdeniz.com/BTF_notlari2_dosyalar/image0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918" y="1323470"/>
            <a:ext cx="1989823" cy="21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rot="10800000" flipV="1">
            <a:off x="611561" y="1531255"/>
            <a:ext cx="6192687" cy="2246769"/>
          </a:xfrm>
          <a:prstGeom prst="rect">
            <a:avLst/>
          </a:prstGeom>
          <a:noFill/>
        </p:spPr>
        <p:txBody>
          <a:bodyPr wrap="square" rtlCol="0">
            <a:spAutoFit/>
          </a:bodyPr>
          <a:lstStyle/>
          <a:p>
            <a:r>
              <a:rPr lang="tr-TR" sz="2800" b="1" dirty="0" smtClean="0"/>
              <a:t>Galileo’nun </a:t>
            </a:r>
            <a:r>
              <a:rPr lang="tr-TR" sz="2800" b="1" dirty="0"/>
              <a:t>iplerin ucuna taşlar bağlayıp günlerce deneyler yaptı. Beklenilenin aksine salınımların ipin ucuna asılan taşların ağırlıklarıyla değil, iplerin boyu ile ilişkili olduğunu gördü. </a:t>
            </a:r>
            <a:endParaRPr lang="tr-TR" sz="2800" dirty="0"/>
          </a:p>
        </p:txBody>
      </p:sp>
      <p:sp>
        <p:nvSpPr>
          <p:cNvPr id="5" name="Unvan 4"/>
          <p:cNvSpPr>
            <a:spLocks noGrp="1"/>
          </p:cNvSpPr>
          <p:nvPr>
            <p:ph type="title"/>
          </p:nvPr>
        </p:nvSpPr>
        <p:spPr>
          <a:xfrm>
            <a:off x="353823" y="161216"/>
            <a:ext cx="8229600" cy="1143000"/>
          </a:xfrm>
        </p:spPr>
        <p:txBody>
          <a:bodyPr>
            <a:normAutofit fontScale="90000"/>
          </a:bodyPr>
          <a:lstStyle/>
          <a:p>
            <a:r>
              <a:rPr lang="tr-TR" b="1" dirty="0" smtClean="0">
                <a:solidFill>
                  <a:srgbClr val="FF0000"/>
                </a:solidFill>
              </a:rPr>
              <a:t>Basit </a:t>
            </a:r>
            <a:r>
              <a:rPr lang="tr-TR" b="1" dirty="0" err="1" smtClean="0">
                <a:solidFill>
                  <a:srgbClr val="FF0000"/>
                </a:solidFill>
              </a:rPr>
              <a:t>Sarkaç’ın</a:t>
            </a:r>
            <a:r>
              <a:rPr lang="tr-TR" b="1" dirty="0" smtClean="0">
                <a:solidFill>
                  <a:srgbClr val="FF0000"/>
                </a:solidFill>
              </a:rPr>
              <a:t> </a:t>
            </a:r>
            <a:br>
              <a:rPr lang="tr-TR" b="1" dirty="0" smtClean="0">
                <a:solidFill>
                  <a:srgbClr val="FF0000"/>
                </a:solidFill>
              </a:rPr>
            </a:br>
            <a:r>
              <a:rPr lang="tr-TR" b="1" dirty="0" smtClean="0">
                <a:solidFill>
                  <a:srgbClr val="FF0000"/>
                </a:solidFill>
              </a:rPr>
              <a:t>I. Kerameti</a:t>
            </a:r>
            <a:r>
              <a:rPr lang="tr-TR" b="1" dirty="0">
                <a:solidFill>
                  <a:srgbClr val="FF0000"/>
                </a:solidFill>
              </a:rPr>
              <a:t> </a:t>
            </a:r>
            <a:r>
              <a:rPr lang="tr-TR" b="1" dirty="0" smtClean="0">
                <a:solidFill>
                  <a:srgbClr val="FF0000"/>
                </a:solidFill>
              </a:rPr>
              <a:t>(Galilei) </a:t>
            </a:r>
            <a:endParaRPr lang="tr-TR" b="1" dirty="0">
              <a:solidFill>
                <a:srgbClr val="FF0000"/>
              </a:solidFill>
            </a:endParaRPr>
          </a:p>
        </p:txBody>
      </p:sp>
    </p:spTree>
    <p:extLst>
      <p:ext uri="{BB962C8B-B14F-4D97-AF65-F5344CB8AC3E}">
        <p14:creationId xmlns:p14="http://schemas.microsoft.com/office/powerpoint/2010/main" val="58598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ra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052736"/>
            <a:ext cx="4899084" cy="4713043"/>
          </a:xfrm>
          <a:prstGeom prst="rect">
            <a:avLst/>
          </a:prstGeom>
          <a:noFill/>
          <a:extLst>
            <a:ext uri="{909E8E84-426E-40DD-AFC4-6F175D3DCCD1}">
              <a14:hiddenFill xmlns:a14="http://schemas.microsoft.com/office/drawing/2010/main">
                <a:solidFill>
                  <a:srgbClr val="FFFFFF"/>
                </a:solidFill>
              </a14:hiddenFill>
            </a:ext>
          </a:extLst>
        </p:spPr>
      </p:pic>
      <p:sp>
        <p:nvSpPr>
          <p:cNvPr id="3" name="Unvan 1"/>
          <p:cNvSpPr>
            <a:spLocks noGrp="1"/>
          </p:cNvSpPr>
          <p:nvPr>
            <p:ph type="title"/>
          </p:nvPr>
        </p:nvSpPr>
        <p:spPr>
          <a:xfrm>
            <a:off x="0" y="0"/>
            <a:ext cx="8748464" cy="876197"/>
          </a:xfrm>
        </p:spPr>
        <p:txBody>
          <a:bodyPr>
            <a:normAutofit/>
          </a:bodyPr>
          <a:lstStyle/>
          <a:p>
            <a:r>
              <a:rPr lang="tr-TR" sz="3200" b="1" dirty="0" smtClean="0">
                <a:solidFill>
                  <a:srgbClr val="FF0000"/>
                </a:solidFill>
              </a:rPr>
              <a:t>Benzer Üçgenlerin Alanları Oranı=Yer </a:t>
            </a:r>
            <a:r>
              <a:rPr lang="tr-TR" sz="3200" b="1" dirty="0" smtClean="0">
                <a:solidFill>
                  <a:srgbClr val="FF0000"/>
                </a:solidFill>
              </a:rPr>
              <a:t>Çekimi Sabiti </a:t>
            </a:r>
            <a:endParaRPr lang="tr-TR" sz="3200" b="1" dirty="0">
              <a:solidFill>
                <a:srgbClr val="FF0000"/>
              </a:solidFill>
            </a:endParaRPr>
          </a:p>
        </p:txBody>
      </p:sp>
      <p:sp>
        <p:nvSpPr>
          <p:cNvPr id="2" name="Metin kutusu 1"/>
          <p:cNvSpPr txBox="1"/>
          <p:nvPr/>
        </p:nvSpPr>
        <p:spPr>
          <a:xfrm>
            <a:off x="561030" y="6165304"/>
            <a:ext cx="8187434" cy="400110"/>
          </a:xfrm>
          <a:prstGeom prst="rect">
            <a:avLst/>
          </a:prstGeom>
          <a:noFill/>
        </p:spPr>
        <p:txBody>
          <a:bodyPr wrap="none" rtlCol="0">
            <a:spAutoFit/>
          </a:bodyPr>
          <a:lstStyle/>
          <a:p>
            <a:r>
              <a:rPr lang="tr-TR" sz="2000" b="1" dirty="0" smtClean="0">
                <a:solidFill>
                  <a:srgbClr val="FF0000"/>
                </a:solidFill>
              </a:rPr>
              <a:t>OKLİD GEOMETRİSNİN ZAFERİ VE PİSAGOR TEOREMİNİN ZORUNLU KABÜLÜ</a:t>
            </a:r>
            <a:endParaRPr lang="tr-TR" sz="2000" b="1" dirty="0">
              <a:solidFill>
                <a:srgbClr val="FF0000"/>
              </a:solidFill>
            </a:endParaRPr>
          </a:p>
        </p:txBody>
      </p:sp>
    </p:spTree>
    <p:extLst>
      <p:ext uri="{BB962C8B-B14F-4D97-AF65-F5344CB8AC3E}">
        <p14:creationId xmlns:p14="http://schemas.microsoft.com/office/powerpoint/2010/main" val="283780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0"/>
            <a:ext cx="8676456" cy="7355860"/>
          </a:xfrm>
          <a:prstGeom prst="rect">
            <a:avLst/>
          </a:prstGeom>
        </p:spPr>
        <p:txBody>
          <a:bodyPr wrap="square">
            <a:spAutoFit/>
          </a:bodyPr>
          <a:lstStyle/>
          <a:p>
            <a:r>
              <a:rPr lang="tr-TR" sz="3200" b="1" dirty="0">
                <a:solidFill>
                  <a:srgbClr val="0070C0"/>
                </a:solidFill>
              </a:rPr>
              <a:t>Y</a:t>
            </a:r>
            <a:r>
              <a:rPr lang="tr-TR" sz="3200" b="1" dirty="0" smtClean="0">
                <a:solidFill>
                  <a:srgbClr val="0070C0"/>
                </a:solidFill>
              </a:rPr>
              <a:t>er </a:t>
            </a:r>
            <a:r>
              <a:rPr lang="tr-TR" sz="3200" b="1" dirty="0" smtClean="0">
                <a:solidFill>
                  <a:srgbClr val="0070C0"/>
                </a:solidFill>
              </a:rPr>
              <a:t>yüzündeki hareketleri kontrol eden </a:t>
            </a:r>
            <a:r>
              <a:rPr lang="tr-TR" sz="3200" b="1" dirty="0" smtClean="0">
                <a:solidFill>
                  <a:srgbClr val="0070C0"/>
                </a:solidFill>
              </a:rPr>
              <a:t>evrensel sabit bulunmuştu</a:t>
            </a:r>
            <a:r>
              <a:rPr lang="tr-TR" sz="3200" b="1" dirty="0" smtClean="0">
                <a:solidFill>
                  <a:srgbClr val="0070C0"/>
                </a:solidFill>
              </a:rPr>
              <a:t>. </a:t>
            </a:r>
          </a:p>
          <a:p>
            <a:r>
              <a:rPr lang="tr-TR" sz="3200" b="1" dirty="0" smtClean="0">
                <a:solidFill>
                  <a:srgbClr val="FF0000"/>
                </a:solidFill>
              </a:rPr>
              <a:t>Ancak</a:t>
            </a:r>
            <a:r>
              <a:rPr lang="tr-TR" sz="3200" b="1" dirty="0" smtClean="0">
                <a:solidFill>
                  <a:srgbClr val="0070C0"/>
                </a:solidFill>
              </a:rPr>
              <a:t> bu başarılı yöntem </a:t>
            </a:r>
            <a:r>
              <a:rPr lang="tr-TR" sz="3200" b="1" dirty="0" smtClean="0">
                <a:solidFill>
                  <a:srgbClr val="0070C0"/>
                </a:solidFill>
              </a:rPr>
              <a:t>fizik dünyası </a:t>
            </a:r>
            <a:r>
              <a:rPr lang="tr-TR" sz="3200" b="1" dirty="0" smtClean="0">
                <a:solidFill>
                  <a:srgbClr val="0070C0"/>
                </a:solidFill>
              </a:rPr>
              <a:t>dışına </a:t>
            </a:r>
            <a:r>
              <a:rPr lang="tr-TR" sz="3200" b="1" dirty="0" smtClean="0">
                <a:solidFill>
                  <a:srgbClr val="0070C0"/>
                </a:solidFill>
              </a:rPr>
              <a:t>uygulandığında,  «Düzensizlik </a:t>
            </a:r>
            <a:r>
              <a:rPr lang="tr-TR" sz="3200" b="1" dirty="0">
                <a:solidFill>
                  <a:srgbClr val="0070C0"/>
                </a:solidFill>
              </a:rPr>
              <a:t>içindeki </a:t>
            </a:r>
            <a:r>
              <a:rPr lang="tr-TR" sz="3200" b="1" dirty="0" smtClean="0">
                <a:solidFill>
                  <a:srgbClr val="0070C0"/>
                </a:solidFill>
              </a:rPr>
              <a:t>düzeni </a:t>
            </a:r>
            <a:r>
              <a:rPr lang="tr-TR" sz="3200" b="1" dirty="0">
                <a:solidFill>
                  <a:srgbClr val="0070C0"/>
                </a:solidFill>
              </a:rPr>
              <a:t>bulmak için hangi çapakların temizleneceğine, küçüklerin yok sayılmasına kim karar verecekti?  Yetki kimde, nasıl </a:t>
            </a:r>
            <a:r>
              <a:rPr lang="tr-TR" sz="3200" b="1" dirty="0" smtClean="0">
                <a:solidFill>
                  <a:srgbClr val="0070C0"/>
                </a:solidFill>
              </a:rPr>
              <a:t>olmalıydı?»</a:t>
            </a:r>
            <a:endParaRPr lang="tr-TR" sz="3200" b="1" dirty="0">
              <a:solidFill>
                <a:srgbClr val="0070C0"/>
              </a:solidFill>
            </a:endParaRPr>
          </a:p>
          <a:p>
            <a:endParaRPr lang="tr-TR" sz="3200" dirty="0"/>
          </a:p>
          <a:p>
            <a:r>
              <a:rPr lang="tr-TR" sz="3200" b="1" dirty="0" smtClean="0"/>
              <a:t>Daha iyi bir dünya için, </a:t>
            </a:r>
            <a:r>
              <a:rPr lang="tr-TR" sz="3200" b="1" dirty="0"/>
              <a:t>d</a:t>
            </a:r>
            <a:r>
              <a:rPr lang="tr-TR" sz="3200" b="1" dirty="0" smtClean="0"/>
              <a:t>üzen için, </a:t>
            </a:r>
            <a:r>
              <a:rPr lang="tr-TR" sz="3200" b="1" dirty="0"/>
              <a:t>h</a:t>
            </a:r>
            <a:r>
              <a:rPr lang="tr-TR" sz="3200" b="1" dirty="0" smtClean="0"/>
              <a:t>angi </a:t>
            </a:r>
            <a:r>
              <a:rPr lang="tr-TR" sz="3200" b="1" dirty="0"/>
              <a:t>hayvanın zararlı olduğuna, hangi bitkinin faydasız olduğuna kim karar </a:t>
            </a:r>
            <a:r>
              <a:rPr lang="tr-TR" sz="3200" b="1" dirty="0" smtClean="0"/>
              <a:t>verecekti? Hasta  </a:t>
            </a:r>
            <a:r>
              <a:rPr lang="tr-TR" sz="3200" b="1" dirty="0"/>
              <a:t>insan, </a:t>
            </a:r>
            <a:r>
              <a:rPr lang="tr-TR" sz="3200" b="1" dirty="0" smtClean="0"/>
              <a:t>sakat insan, deli, sapkın </a:t>
            </a:r>
            <a:r>
              <a:rPr lang="tr-TR" sz="3200" b="1" dirty="0"/>
              <a:t>insan ne demekti? </a:t>
            </a:r>
            <a:r>
              <a:rPr lang="tr-TR" sz="3200" b="1" dirty="0" smtClean="0"/>
              <a:t>Bu indirgemeci </a:t>
            </a:r>
            <a:r>
              <a:rPr lang="tr-TR" sz="3200" b="1" dirty="0" err="1" smtClean="0"/>
              <a:t>yçntemin</a:t>
            </a:r>
            <a:r>
              <a:rPr lang="tr-TR" sz="3200" b="1" dirty="0" smtClean="0"/>
              <a:t> </a:t>
            </a:r>
            <a:r>
              <a:rPr lang="tr-TR" sz="3200" b="1" dirty="0" smtClean="0"/>
              <a:t>uygulamalarında etik </a:t>
            </a:r>
            <a:r>
              <a:rPr lang="tr-TR" sz="3200" b="1" dirty="0"/>
              <a:t>olarak bir </a:t>
            </a:r>
            <a:r>
              <a:rPr lang="tr-TR" sz="3200" b="1" dirty="0" smtClean="0"/>
              <a:t>çıkmaz </a:t>
            </a:r>
            <a:r>
              <a:rPr lang="tr-TR" sz="3200" b="1" dirty="0"/>
              <a:t>vardı</a:t>
            </a:r>
            <a:r>
              <a:rPr lang="tr-TR" sz="3200" b="1" dirty="0">
                <a:solidFill>
                  <a:srgbClr val="0070C0"/>
                </a:solidFill>
              </a:rPr>
              <a:t>:</a:t>
            </a:r>
            <a:endParaRPr lang="tr-TR" sz="3200" b="1" dirty="0"/>
          </a:p>
          <a:p>
            <a:endParaRPr lang="tr-TR" sz="2400" dirty="0"/>
          </a:p>
        </p:txBody>
      </p:sp>
    </p:spTree>
    <p:extLst>
      <p:ext uri="{BB962C8B-B14F-4D97-AF65-F5344CB8AC3E}">
        <p14:creationId xmlns:p14="http://schemas.microsoft.com/office/powerpoint/2010/main" val="182278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0"/>
            <a:ext cx="8676456" cy="6370975"/>
          </a:xfrm>
          <a:prstGeom prst="rect">
            <a:avLst/>
          </a:prstGeom>
        </p:spPr>
        <p:txBody>
          <a:bodyPr wrap="square">
            <a:spAutoFit/>
          </a:bodyPr>
          <a:lstStyle/>
          <a:p>
            <a:endParaRPr lang="tr-TR" sz="2400" dirty="0"/>
          </a:p>
          <a:p>
            <a:r>
              <a:rPr lang="tr-TR" sz="3200" b="1" dirty="0">
                <a:solidFill>
                  <a:srgbClr val="00B050"/>
                </a:solidFill>
              </a:rPr>
              <a:t>B</a:t>
            </a:r>
            <a:r>
              <a:rPr lang="tr-TR" sz="3200" b="1" dirty="0" smtClean="0">
                <a:solidFill>
                  <a:srgbClr val="00B050"/>
                </a:solidFill>
              </a:rPr>
              <a:t>ilgi </a:t>
            </a:r>
            <a:r>
              <a:rPr lang="tr-TR" sz="3200" b="1" dirty="0">
                <a:solidFill>
                  <a:srgbClr val="00B050"/>
                </a:solidFill>
              </a:rPr>
              <a:t>edinmenin denetimini Kilise hala kendi yetkisinde görüyordu. </a:t>
            </a:r>
            <a:r>
              <a:rPr lang="tr-TR" sz="3200" b="1" dirty="0" smtClean="0">
                <a:solidFill>
                  <a:srgbClr val="00B050"/>
                </a:solidFill>
              </a:rPr>
              <a:t>“Evrenin </a:t>
            </a:r>
            <a:r>
              <a:rPr lang="tr-TR" sz="3200" b="1" dirty="0">
                <a:solidFill>
                  <a:srgbClr val="00B050"/>
                </a:solidFill>
              </a:rPr>
              <a:t>merkezi olan bu dünyada nelerden vazgeçip geçilmeyeceğine kilise hiyerarşisi </a:t>
            </a:r>
            <a:r>
              <a:rPr lang="tr-TR" sz="3200" b="1" dirty="0">
                <a:solidFill>
                  <a:srgbClr val="FF0000"/>
                </a:solidFill>
              </a:rPr>
              <a:t>(kutsal kural) </a:t>
            </a:r>
            <a:r>
              <a:rPr lang="tr-TR" sz="3200" b="1" dirty="0" smtClean="0">
                <a:solidFill>
                  <a:srgbClr val="FF0000"/>
                </a:solidFill>
              </a:rPr>
              <a:t> </a:t>
            </a:r>
            <a:r>
              <a:rPr lang="tr-TR" sz="3200" b="1" dirty="0">
                <a:solidFill>
                  <a:srgbClr val="00B050"/>
                </a:solidFill>
              </a:rPr>
              <a:t>karar </a:t>
            </a:r>
            <a:r>
              <a:rPr lang="tr-TR" sz="3200" b="1" dirty="0" smtClean="0">
                <a:solidFill>
                  <a:srgbClr val="00B050"/>
                </a:solidFill>
              </a:rPr>
              <a:t>verir” </a:t>
            </a:r>
            <a:r>
              <a:rPr lang="tr-TR" sz="3200" b="1" dirty="0">
                <a:solidFill>
                  <a:srgbClr val="00B050"/>
                </a:solidFill>
              </a:rPr>
              <a:t>diyordu. </a:t>
            </a:r>
            <a:endParaRPr lang="tr-TR" sz="3200" b="1" dirty="0" smtClean="0">
              <a:solidFill>
                <a:srgbClr val="00B050"/>
              </a:solidFill>
            </a:endParaRPr>
          </a:p>
          <a:p>
            <a:endParaRPr lang="tr-TR" sz="3200" b="1" dirty="0" smtClean="0">
              <a:solidFill>
                <a:srgbClr val="00B050"/>
              </a:solidFill>
            </a:endParaRPr>
          </a:p>
          <a:p>
            <a:endParaRPr lang="tr-TR" sz="3200" b="1" dirty="0">
              <a:solidFill>
                <a:srgbClr val="00B050"/>
              </a:solidFill>
            </a:endParaRPr>
          </a:p>
          <a:p>
            <a:endParaRPr lang="tr-TR" sz="3200" b="1" dirty="0">
              <a:solidFill>
                <a:srgbClr val="00B050"/>
              </a:solidFill>
            </a:endParaRPr>
          </a:p>
          <a:p>
            <a:r>
              <a:rPr lang="tr-TR" sz="3200" b="1" dirty="0" smtClean="0"/>
              <a:t>“</a:t>
            </a:r>
            <a:r>
              <a:rPr lang="tr-TR" sz="3200" b="1" dirty="0"/>
              <a:t>Eğer bir insan (akıl), </a:t>
            </a:r>
            <a:r>
              <a:rPr lang="tr-TR" sz="3200" b="1" dirty="0" smtClean="0"/>
              <a:t>hangi azların yok sayılmasına ve hangi çapakların temizlenmesine karar </a:t>
            </a:r>
            <a:r>
              <a:rPr lang="tr-TR" sz="3200" b="1" dirty="0"/>
              <a:t>veriyorsa, verdiği karar adaletli </a:t>
            </a:r>
            <a:r>
              <a:rPr lang="tr-TR" sz="3200" b="1" dirty="0" smtClean="0"/>
              <a:t>olamazdı. </a:t>
            </a:r>
            <a:r>
              <a:rPr lang="tr-TR" sz="3200" b="1" dirty="0"/>
              <a:t>İnsani duyguların içinde verilmiş bir </a:t>
            </a:r>
            <a:r>
              <a:rPr lang="tr-TR" sz="3200" b="1" dirty="0" smtClean="0"/>
              <a:t>karardı, arzuları </a:t>
            </a:r>
            <a:r>
              <a:rPr lang="tr-TR" sz="3200" b="1" dirty="0"/>
              <a:t>onu her zaman yanlışa </a:t>
            </a:r>
            <a:r>
              <a:rPr lang="tr-TR" sz="3200" b="1" dirty="0" smtClean="0"/>
              <a:t>götürebilirdi.   </a:t>
            </a:r>
            <a:endParaRPr lang="tr-TR" sz="3200" b="1" dirty="0"/>
          </a:p>
        </p:txBody>
      </p:sp>
    </p:spTree>
    <p:extLst>
      <p:ext uri="{BB962C8B-B14F-4D97-AF65-F5344CB8AC3E}">
        <p14:creationId xmlns:p14="http://schemas.microsoft.com/office/powerpoint/2010/main" val="1754784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rot="10800000" flipV="1">
            <a:off x="354360" y="1674830"/>
            <a:ext cx="7530008" cy="2762282"/>
          </a:xfrm>
        </p:spPr>
        <p:txBody>
          <a:bodyPr>
            <a:normAutofit/>
          </a:bodyPr>
          <a:lstStyle/>
          <a:p>
            <a:pPr marL="0" indent="0">
              <a:buNone/>
            </a:pPr>
            <a:r>
              <a:rPr lang="tr-TR" sz="2800" b="1" dirty="0" smtClean="0"/>
              <a:t>“</a:t>
            </a:r>
            <a:r>
              <a:rPr lang="tr-TR" sz="2800" b="1" dirty="0" err="1" smtClean="0"/>
              <a:t>Principia</a:t>
            </a:r>
            <a:r>
              <a:rPr lang="tr-TR" sz="2800" b="1" dirty="0"/>
              <a:t>” (</a:t>
            </a:r>
            <a:r>
              <a:rPr lang="tr-TR" sz="2800" b="1" dirty="0" smtClean="0"/>
              <a:t>1687):</a:t>
            </a:r>
            <a:endParaRPr lang="tr-TR" sz="2800" b="1" dirty="0"/>
          </a:p>
          <a:p>
            <a:pPr marL="0" indent="0">
              <a:buNone/>
            </a:pPr>
            <a:r>
              <a:rPr lang="tr-TR" sz="2800" b="1" dirty="0" smtClean="0"/>
              <a:t>Madde</a:t>
            </a:r>
            <a:r>
              <a:rPr lang="tr-TR" sz="2800" b="1" dirty="0"/>
              <a:t>, hareket ve kuvvet arasındaki ilişkiyi </a:t>
            </a:r>
            <a:r>
              <a:rPr lang="tr-TR" sz="2800" b="1" dirty="0" smtClean="0"/>
              <a:t>açıklayan </a:t>
            </a:r>
            <a:r>
              <a:rPr lang="tr-TR" sz="2800" b="1" dirty="0"/>
              <a:t>kanunları </a:t>
            </a:r>
            <a:r>
              <a:rPr lang="tr-TR" sz="2800" b="1" dirty="0" smtClean="0"/>
              <a:t>yazdı. </a:t>
            </a:r>
            <a:r>
              <a:rPr lang="tr-TR" sz="2800" b="1" dirty="0"/>
              <a:t>Bir cisim hareket ederken de dururken de aynıdır. Bu </a:t>
            </a:r>
            <a:r>
              <a:rPr lang="tr-TR" sz="2800" b="1" dirty="0" smtClean="0"/>
              <a:t>yasalar bilgi </a:t>
            </a:r>
            <a:r>
              <a:rPr lang="tr-TR" sz="2800" b="1" dirty="0"/>
              <a:t>edinmenin evrenin denetiminde olduğunun kabulüdür</a:t>
            </a:r>
            <a:r>
              <a:rPr lang="tr-TR" sz="2800" b="1" dirty="0" smtClean="0"/>
              <a:t>.</a:t>
            </a:r>
            <a:endParaRPr lang="tr-TR" sz="2800" dirty="0" smtClean="0"/>
          </a:p>
          <a:p>
            <a:pPr marL="0" indent="0">
              <a:buNone/>
            </a:pPr>
            <a:endParaRPr lang="tr-TR" dirty="0" smtClean="0"/>
          </a:p>
          <a:p>
            <a:pPr marL="0" indent="0">
              <a:buNone/>
            </a:pPr>
            <a:endParaRPr lang="tr-TR" dirty="0" smtClean="0"/>
          </a:p>
        </p:txBody>
      </p:sp>
      <p:pic>
        <p:nvPicPr>
          <p:cNvPr id="6151" name="Picture 7" descr="http://www.gedizakdeniz.com/BTF_notlari1_dosyalar/image010.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0" y="57469"/>
            <a:ext cx="133350" cy="457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0" y="136139"/>
            <a:ext cx="914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 name="Unvan 1"/>
          <p:cNvSpPr>
            <a:spLocks noGrp="1"/>
          </p:cNvSpPr>
          <p:nvPr>
            <p:ph type="title"/>
          </p:nvPr>
        </p:nvSpPr>
        <p:spPr>
          <a:xfrm>
            <a:off x="457200" y="274638"/>
            <a:ext cx="8229600" cy="1143000"/>
          </a:xfrm>
        </p:spPr>
        <p:txBody>
          <a:bodyPr>
            <a:normAutofit fontScale="90000"/>
          </a:bodyPr>
          <a:lstStyle/>
          <a:p>
            <a:r>
              <a:rPr lang="tr-TR" dirty="0">
                <a:solidFill>
                  <a:srgbClr val="FF0000"/>
                </a:solidFill>
              </a:rPr>
              <a:t> </a:t>
            </a:r>
            <a:r>
              <a:rPr lang="tr-TR" b="1" dirty="0" smtClean="0">
                <a:solidFill>
                  <a:srgbClr val="FF0000"/>
                </a:solidFill>
              </a:rPr>
              <a:t>Mekanikçi Düşüncenin Oluşumu</a:t>
            </a:r>
            <a:r>
              <a:rPr lang="tr-TR" dirty="0" smtClean="0">
                <a:solidFill>
                  <a:srgbClr val="FF0000"/>
                </a:solidFill>
              </a:rPr>
              <a:t> </a:t>
            </a:r>
            <a:br>
              <a:rPr lang="tr-TR" dirty="0" smtClean="0">
                <a:solidFill>
                  <a:srgbClr val="FF0000"/>
                </a:solidFill>
              </a:rPr>
            </a:br>
            <a:r>
              <a:rPr lang="tr-TR" dirty="0" smtClean="0">
                <a:solidFill>
                  <a:srgbClr val="FF0000"/>
                </a:solidFill>
              </a:rPr>
              <a:t>Newton </a:t>
            </a:r>
            <a:r>
              <a:rPr lang="tr-TR" dirty="0">
                <a:solidFill>
                  <a:srgbClr val="FF0000"/>
                </a:solidFill>
              </a:rPr>
              <a:t>(1643-1727) </a:t>
            </a:r>
          </a:p>
        </p:txBody>
      </p:sp>
      <p:sp>
        <p:nvSpPr>
          <p:cNvPr id="6" name="Unvan 1"/>
          <p:cNvSpPr txBox="1">
            <a:spLocks/>
          </p:cNvSpPr>
          <p:nvPr/>
        </p:nvSpPr>
        <p:spPr>
          <a:xfrm>
            <a:off x="133350" y="4653136"/>
            <a:ext cx="8229600" cy="1656184"/>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spcBef>
                <a:spcPct val="20000"/>
              </a:spcBef>
            </a:pPr>
            <a:r>
              <a:rPr lang="tr-TR" sz="4600" b="1" dirty="0" smtClean="0">
                <a:solidFill>
                  <a:prstClr val="black"/>
                </a:solidFill>
                <a:ea typeface="+mn-ea"/>
                <a:cs typeface="+mn-cs"/>
              </a:rPr>
              <a:t/>
            </a:r>
            <a:br>
              <a:rPr lang="tr-TR" sz="4600" b="1" dirty="0" smtClean="0">
                <a:solidFill>
                  <a:prstClr val="black"/>
                </a:solidFill>
                <a:ea typeface="+mn-ea"/>
                <a:cs typeface="+mn-cs"/>
              </a:rPr>
            </a:br>
            <a:r>
              <a:rPr lang="tr-TR" sz="4600" b="1" dirty="0" smtClean="0">
                <a:solidFill>
                  <a:srgbClr val="FF0000"/>
                </a:solidFill>
                <a:ea typeface="+mn-ea"/>
                <a:cs typeface="+mn-cs"/>
              </a:rPr>
              <a:t>Newton’un Birinci Yasası: </a:t>
            </a:r>
            <a:r>
              <a:rPr lang="tr-TR" sz="4600" b="1" dirty="0" smtClean="0">
                <a:solidFill>
                  <a:prstClr val="black"/>
                </a:solidFill>
                <a:ea typeface="+mn-ea"/>
                <a:cs typeface="+mn-cs"/>
              </a:rPr>
              <a:t/>
            </a:r>
            <a:br>
              <a:rPr lang="tr-TR" sz="4600" b="1" dirty="0" smtClean="0">
                <a:solidFill>
                  <a:prstClr val="black"/>
                </a:solidFill>
                <a:ea typeface="+mn-ea"/>
                <a:cs typeface="+mn-cs"/>
              </a:rPr>
            </a:br>
            <a:r>
              <a:rPr lang="tr-TR" sz="4600" b="1" dirty="0" smtClean="0">
                <a:solidFill>
                  <a:prstClr val="black"/>
                </a:solidFill>
                <a:ea typeface="+mn-ea"/>
                <a:cs typeface="+mn-cs"/>
              </a:rPr>
              <a:t>Bir doğru boyunca değişmez bir hızla hareket eden bir cisim, kendisine bir kuvvet uygulanmadıkça, aynı doğrultuda hareket etmeyi sürdürür</a:t>
            </a:r>
            <a:r>
              <a:rPr lang="tr-TR" sz="2700" b="1" dirty="0" smtClean="0">
                <a:solidFill>
                  <a:prstClr val="black"/>
                </a:solidFill>
                <a:ea typeface="+mn-ea"/>
                <a:cs typeface="+mn-cs"/>
              </a:rPr>
              <a:t>.</a:t>
            </a:r>
            <a:r>
              <a:rPr lang="tr-TR" sz="2700" dirty="0" smtClean="0">
                <a:solidFill>
                  <a:prstClr val="black"/>
                </a:solidFill>
                <a:ea typeface="+mn-ea"/>
                <a:cs typeface="+mn-cs"/>
              </a:rPr>
              <a:t/>
            </a:r>
            <a:br>
              <a:rPr lang="tr-TR" sz="2700" dirty="0" smtClean="0">
                <a:solidFill>
                  <a:prstClr val="black"/>
                </a:solidFill>
                <a:ea typeface="+mn-ea"/>
                <a:cs typeface="+mn-cs"/>
              </a:rPr>
            </a:br>
            <a:endParaRPr lang="tr-TR" dirty="0"/>
          </a:p>
        </p:txBody>
      </p:sp>
    </p:spTree>
    <p:extLst>
      <p:ext uri="{BB962C8B-B14F-4D97-AF65-F5344CB8AC3E}">
        <p14:creationId xmlns:p14="http://schemas.microsoft.com/office/powerpoint/2010/main" val="1967200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19256" cy="6254155"/>
          </a:xfrm>
        </p:spPr>
        <p:txBody>
          <a:bodyPr>
            <a:normAutofit fontScale="92500"/>
          </a:bodyPr>
          <a:lstStyle/>
          <a:p>
            <a:r>
              <a:rPr lang="tr-TR" sz="3000" dirty="0" smtClean="0"/>
              <a:t>Bu Galileo’nun eğik düzlem deneyinin bir sonucudur. Eğik düzlemde yukarıdan bırakılan küre hızlanır, aşağıdan yukarı itilen küre yavaşlar. O halde düz bir düzlemde itilen küre ne yavaşlar ne hızlanır, durmaz aynı hızla hareket etmeli. Ama duruyor (sürtünme). O halde bu sabit hızı sürdürmek için ona dışardan bir kuvvet (yer çekim sabitinden bağımsız) etki (insan) etmeli.  Aynı şekilde basit sarkacın durması gibi. Durmasını engellemek için bir kuvvet gerekli. Bu sürekliliği sağlayacak kuvvetin tanımlanması gerekli</a:t>
            </a:r>
            <a:r>
              <a:rPr lang="tr-TR" sz="3000" dirty="0" smtClean="0"/>
              <a:t>.</a:t>
            </a:r>
          </a:p>
          <a:p>
            <a:endParaRPr lang="tr-TR" sz="3000" dirty="0" smtClean="0"/>
          </a:p>
          <a:p>
            <a:r>
              <a:rPr lang="tr-TR" dirty="0" smtClean="0">
                <a:solidFill>
                  <a:srgbClr val="FF0000"/>
                </a:solidFill>
              </a:rPr>
              <a:t>Bu devrimci yasadan İkinci yasa </a:t>
            </a:r>
            <a:r>
              <a:rPr lang="tr-TR" dirty="0">
                <a:solidFill>
                  <a:srgbClr val="FF0000"/>
                </a:solidFill>
              </a:rPr>
              <a:t> </a:t>
            </a:r>
            <a:r>
              <a:rPr lang="tr-TR" dirty="0" smtClean="0">
                <a:solidFill>
                  <a:srgbClr val="FF0000"/>
                </a:solidFill>
              </a:rPr>
              <a:t>(F=</a:t>
            </a:r>
            <a:r>
              <a:rPr lang="tr-TR" dirty="0" err="1" smtClean="0">
                <a:solidFill>
                  <a:srgbClr val="FF0000"/>
                </a:solidFill>
              </a:rPr>
              <a:t>ma</a:t>
            </a:r>
            <a:r>
              <a:rPr lang="tr-TR" dirty="0" smtClean="0">
                <a:solidFill>
                  <a:srgbClr val="FF0000"/>
                </a:solidFill>
              </a:rPr>
              <a:t>) çıkar ki, durağanlık hızın değil ivmenin sıfır olmasıdır</a:t>
            </a:r>
            <a:r>
              <a:rPr lang="tr-TR" dirty="0" smtClean="0">
                <a:solidFill>
                  <a:srgbClr val="FF0000"/>
                </a:solidFill>
              </a:rPr>
              <a:t>.</a:t>
            </a:r>
            <a:endParaRPr lang="tr-TR" dirty="0" smtClean="0">
              <a:solidFill>
                <a:srgbClr val="FF0000"/>
              </a:solidFill>
            </a:endParaRPr>
          </a:p>
        </p:txBody>
      </p:sp>
    </p:spTree>
    <p:extLst>
      <p:ext uri="{BB962C8B-B14F-4D97-AF65-F5344CB8AC3E}">
        <p14:creationId xmlns:p14="http://schemas.microsoft.com/office/powerpoint/2010/main" val="4268980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rot="10800000" flipV="1">
            <a:off x="354360" y="1674830"/>
            <a:ext cx="8435280" cy="5237078"/>
          </a:xfrm>
        </p:spPr>
        <p:txBody>
          <a:bodyPr>
            <a:normAutofit fontScale="92500" lnSpcReduction="20000"/>
          </a:bodyPr>
          <a:lstStyle/>
          <a:p>
            <a:pPr marL="0" indent="0">
              <a:buNone/>
            </a:pPr>
            <a:r>
              <a:rPr lang="tr-TR" sz="3600" b="1" dirty="0" smtClean="0"/>
              <a:t> </a:t>
            </a:r>
            <a:r>
              <a:rPr lang="tr-TR" sz="3600" b="1" dirty="0"/>
              <a:t>Ve Newton bunun için gerekli matematiği </a:t>
            </a:r>
            <a:r>
              <a:rPr lang="tr-TR" sz="3600" b="1" dirty="0" smtClean="0"/>
              <a:t>(</a:t>
            </a:r>
            <a:r>
              <a:rPr lang="tr-TR" sz="3600" b="1" dirty="0" err="1" smtClean="0"/>
              <a:t>Calculus</a:t>
            </a:r>
            <a:r>
              <a:rPr lang="tr-TR" sz="3600" b="1" dirty="0" smtClean="0"/>
              <a:t>-Sonsuz Küçükler Matematiği)de </a:t>
            </a:r>
            <a:r>
              <a:rPr lang="tr-TR" sz="3600" b="1" dirty="0"/>
              <a:t>inşa etti. </a:t>
            </a:r>
            <a:endParaRPr lang="tr-TR" sz="3600" b="1" dirty="0" smtClean="0"/>
          </a:p>
          <a:p>
            <a:pPr marL="0" indent="0">
              <a:buNone/>
            </a:pPr>
            <a:r>
              <a:rPr lang="tr-TR" sz="3600" b="1" dirty="0" smtClean="0"/>
              <a:t>Bu </a:t>
            </a:r>
            <a:r>
              <a:rPr lang="tr-TR" sz="3600" b="1" dirty="0" smtClean="0"/>
              <a:t>teknolojide bir şey birden  çok küçük olduğunda </a:t>
            </a:r>
            <a:r>
              <a:rPr lang="tr-TR" sz="3600" b="1" dirty="0"/>
              <a:t>karesinin de sıfır </a:t>
            </a:r>
            <a:r>
              <a:rPr lang="tr-TR" sz="3600" b="1" dirty="0" smtClean="0"/>
              <a:t>  olduğunu söylüyordu. </a:t>
            </a:r>
            <a:endParaRPr lang="tr-TR" sz="3600" b="1" dirty="0" smtClean="0"/>
          </a:p>
          <a:p>
            <a:pPr marL="0" indent="0">
              <a:buNone/>
            </a:pPr>
            <a:endParaRPr lang="tr-TR" sz="3600" b="1" dirty="0"/>
          </a:p>
          <a:p>
            <a:pPr marL="0" indent="0">
              <a:buNone/>
            </a:pPr>
            <a:r>
              <a:rPr lang="tr-TR" sz="3600" b="1" dirty="0" smtClean="0"/>
              <a:t>İşte </a:t>
            </a:r>
            <a:r>
              <a:rPr lang="tr-TR" sz="3600" b="1" dirty="0"/>
              <a:t>fiziği fizik yapan, </a:t>
            </a:r>
            <a:r>
              <a:rPr lang="tr-TR" sz="3600" b="1" dirty="0" err="1"/>
              <a:t>deterministik</a:t>
            </a:r>
            <a:r>
              <a:rPr lang="tr-TR" sz="3600" b="1" dirty="0"/>
              <a:t>(</a:t>
            </a:r>
            <a:r>
              <a:rPr lang="tr-TR" sz="3600" b="1" dirty="0" err="1"/>
              <a:t>miş</a:t>
            </a:r>
            <a:r>
              <a:rPr lang="tr-TR" sz="3600" b="1" dirty="0"/>
              <a:t>) gibi yapan, madde, hareket ve kuvvet arasındaki formüllerin </a:t>
            </a:r>
            <a:r>
              <a:rPr lang="tr-TR" sz="3600" b="1" dirty="0" smtClean="0"/>
              <a:t>(fonksiyonel denklemler) </a:t>
            </a:r>
            <a:r>
              <a:rPr lang="tr-TR" sz="3600" b="1" dirty="0"/>
              <a:t>yazılmasını sağlayan bu zorunlu kabuldür. </a:t>
            </a:r>
            <a:r>
              <a:rPr lang="tr-TR" sz="3600" b="1" dirty="0" smtClean="0"/>
              <a:t> </a:t>
            </a:r>
          </a:p>
          <a:p>
            <a:pPr marL="0" indent="0">
              <a:buNone/>
            </a:pPr>
            <a:endParaRPr lang="tr-TR" dirty="0" smtClean="0"/>
          </a:p>
          <a:p>
            <a:pPr marL="0" indent="0">
              <a:buNone/>
            </a:pPr>
            <a:endParaRPr lang="tr-TR" dirty="0" smtClean="0"/>
          </a:p>
        </p:txBody>
      </p:sp>
      <p:pic>
        <p:nvPicPr>
          <p:cNvPr id="6151" name="Picture 7" descr="http://www.gedizakdeniz.com/BTF_notlari1_dosyalar/image010.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0" y="57469"/>
            <a:ext cx="133350" cy="457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0" y="136139"/>
            <a:ext cx="914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 name="Unvan 1"/>
          <p:cNvSpPr>
            <a:spLocks noGrp="1"/>
          </p:cNvSpPr>
          <p:nvPr>
            <p:ph type="title"/>
          </p:nvPr>
        </p:nvSpPr>
        <p:spPr>
          <a:xfrm>
            <a:off x="457200" y="274638"/>
            <a:ext cx="8229600" cy="1143000"/>
          </a:xfrm>
        </p:spPr>
        <p:txBody>
          <a:bodyPr>
            <a:normAutofit fontScale="90000"/>
          </a:bodyPr>
          <a:lstStyle/>
          <a:p>
            <a:r>
              <a:rPr lang="tr-TR" dirty="0">
                <a:solidFill>
                  <a:srgbClr val="FF0000"/>
                </a:solidFill>
              </a:rPr>
              <a:t> </a:t>
            </a:r>
            <a:r>
              <a:rPr lang="tr-TR" b="1" dirty="0" smtClean="0">
                <a:solidFill>
                  <a:srgbClr val="FF0000"/>
                </a:solidFill>
              </a:rPr>
              <a:t>Mekanikçi Düşüncenin Oluşumu</a:t>
            </a:r>
            <a:r>
              <a:rPr lang="tr-TR" dirty="0" smtClean="0">
                <a:solidFill>
                  <a:srgbClr val="FF0000"/>
                </a:solidFill>
              </a:rPr>
              <a:t> </a:t>
            </a:r>
            <a:br>
              <a:rPr lang="tr-TR" dirty="0" smtClean="0">
                <a:solidFill>
                  <a:srgbClr val="FF0000"/>
                </a:solidFill>
              </a:rPr>
            </a:br>
            <a:r>
              <a:rPr lang="tr-TR" dirty="0" smtClean="0">
                <a:solidFill>
                  <a:srgbClr val="FF0000"/>
                </a:solidFill>
              </a:rPr>
              <a:t>Newton </a:t>
            </a:r>
            <a:r>
              <a:rPr lang="tr-TR" dirty="0">
                <a:solidFill>
                  <a:srgbClr val="FF0000"/>
                </a:solidFill>
              </a:rPr>
              <a:t>(1643-1727) </a:t>
            </a:r>
          </a:p>
        </p:txBody>
      </p:sp>
    </p:spTree>
    <p:extLst>
      <p:ext uri="{BB962C8B-B14F-4D97-AF65-F5344CB8AC3E}">
        <p14:creationId xmlns:p14="http://schemas.microsoft.com/office/powerpoint/2010/main" val="171211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260648"/>
            <a:ext cx="8640960" cy="6408712"/>
          </a:xfrm>
        </p:spPr>
        <p:txBody>
          <a:bodyPr>
            <a:normAutofit fontScale="90000"/>
          </a:bodyPr>
          <a:lstStyle/>
          <a:p>
            <a:pPr algn="l"/>
            <a:r>
              <a:rPr lang="tr-TR" sz="2700" dirty="0" smtClean="0"/>
              <a:t/>
            </a:r>
            <a:br>
              <a:rPr lang="tr-TR" sz="2700" dirty="0" smtClean="0"/>
            </a:br>
            <a:r>
              <a:rPr lang="tr-TR" sz="2700" dirty="0" smtClean="0"/>
              <a:t/>
            </a:r>
            <a:br>
              <a:rPr lang="tr-TR" sz="2700" dirty="0" smtClean="0"/>
            </a:br>
            <a:r>
              <a:rPr lang="tr-TR" sz="2700" dirty="0"/>
              <a:t/>
            </a:r>
            <a:br>
              <a:rPr lang="tr-TR" sz="2700" dirty="0"/>
            </a:br>
            <a:r>
              <a:rPr lang="tr-TR" sz="2700" dirty="0" smtClean="0"/>
              <a:t/>
            </a:r>
            <a:br>
              <a:rPr lang="tr-TR" sz="2700" dirty="0" smtClean="0"/>
            </a:br>
            <a:r>
              <a:rPr lang="tr-TR" sz="3100" b="1" dirty="0" smtClean="0"/>
              <a:t>İşte </a:t>
            </a:r>
            <a:r>
              <a:rPr lang="tr-TR" sz="3100" b="1" dirty="0"/>
              <a:t>bu </a:t>
            </a:r>
            <a:r>
              <a:rPr lang="tr-TR" sz="3100" b="1" dirty="0" smtClean="0"/>
              <a:t>matematik </a:t>
            </a:r>
            <a:r>
              <a:rPr lang="tr-TR" sz="3100" b="1" dirty="0"/>
              <a:t>(sonsuz küçükler matematiği), hala üniversitelerde okutulan bu </a:t>
            </a:r>
            <a:r>
              <a:rPr lang="tr-TR" sz="3100" b="1" dirty="0" smtClean="0"/>
              <a:t>teknoloji, </a:t>
            </a:r>
            <a:r>
              <a:rPr lang="tr-TR" sz="3100" b="1" dirty="0"/>
              <a:t>mekanikçi bilimde mucizeler yarattı. Sanayi devriminin önünü açtı. </a:t>
            </a:r>
            <a:r>
              <a:rPr lang="tr-TR" sz="3100" b="1" dirty="0" smtClean="0"/>
              <a:t> Aşağıda </a:t>
            </a:r>
            <a:r>
              <a:rPr lang="tr-TR" sz="3100" b="1" dirty="0"/>
              <a:t>türevin </a:t>
            </a:r>
            <a:r>
              <a:rPr lang="tr-TR" sz="3100" b="1" dirty="0" smtClean="0"/>
              <a:t>(</a:t>
            </a:r>
            <a:r>
              <a:rPr lang="tr-TR" sz="3100" b="1" dirty="0"/>
              <a:t>hız) </a:t>
            </a:r>
            <a:r>
              <a:rPr lang="tr-TR" sz="3100" b="1" dirty="0" smtClean="0"/>
              <a:t>tanımını (süreklilik) görüyorsunuz.</a:t>
            </a:r>
            <a:br>
              <a:rPr lang="tr-TR" sz="3100" b="1" dirty="0" smtClean="0"/>
            </a:br>
            <a:r>
              <a:rPr lang="tr-TR" sz="3100" b="1" dirty="0" smtClean="0"/>
              <a:t/>
            </a:r>
            <a:br>
              <a:rPr lang="tr-TR" sz="3100" b="1" dirty="0" smtClean="0"/>
            </a:br>
            <a:r>
              <a:rPr lang="tr-TR" b="1" dirty="0" smtClean="0">
                <a:solidFill>
                  <a:srgbClr val="FF0000"/>
                </a:solidFill>
              </a:rPr>
              <a:t>F=</a:t>
            </a:r>
            <a:r>
              <a:rPr lang="tr-TR" b="1" dirty="0" err="1" smtClean="0">
                <a:solidFill>
                  <a:srgbClr val="FF0000"/>
                </a:solidFill>
              </a:rPr>
              <a:t>ma</a:t>
            </a:r>
            <a:r>
              <a:rPr lang="tr-TR" sz="3100" b="1" dirty="0" smtClean="0"/>
              <a:t/>
            </a:r>
            <a:br>
              <a:rPr lang="tr-TR" sz="3100" b="1" dirty="0" smtClean="0"/>
            </a:br>
            <a:r>
              <a:rPr lang="tr-TR" sz="3100" b="1" dirty="0"/>
              <a:t/>
            </a:r>
            <a:br>
              <a:rPr lang="tr-TR" sz="3100" b="1" dirty="0"/>
            </a:br>
            <a:r>
              <a:rPr lang="tr-TR" sz="3100" b="1" dirty="0"/>
              <a:t/>
            </a:r>
            <a:br>
              <a:rPr lang="tr-TR" sz="3100" b="1" dirty="0"/>
            </a:br>
            <a:r>
              <a:rPr lang="tr-TR" sz="3100" b="1" dirty="0" smtClean="0"/>
              <a:t>dinamik sistemler  y= f(x) gibi fonksiyonlar halinde verilmeye başlanmıştır. Bu tipik determinist bir durumdur. Her x için tek bir y vardır. Bu </a:t>
            </a:r>
            <a:r>
              <a:rPr lang="tr-TR" sz="3100" b="1" dirty="0" err="1" smtClean="0"/>
              <a:t>doğrusallıktır</a:t>
            </a:r>
            <a:r>
              <a:rPr lang="tr-TR" sz="3100" b="1" dirty="0" smtClean="0"/>
              <a:t>. Ama ilerde göreceğiz ki bazı sistemleri bir fonksiyonla ifade etmemiz mümkün değildir. Çünkü bu sistemlerde aynı x için farklı y’ler olabilir.</a:t>
            </a:r>
            <a:r>
              <a:rPr lang="tr-TR" dirty="0"/>
              <a:t/>
            </a:r>
            <a:br>
              <a:rPr lang="tr-TR" dirty="0"/>
            </a:br>
            <a:r>
              <a:rPr lang="tr-TR" dirty="0"/>
              <a:t/>
            </a:r>
            <a:br>
              <a:rPr lang="tr-TR" dirty="0"/>
            </a:br>
            <a:endParaRPr lang="tr-TR" dirty="0"/>
          </a:p>
        </p:txBody>
      </p:sp>
      <p:sp>
        <p:nvSpPr>
          <p:cNvPr id="5" name="İçerik Yer Tutucusu 2"/>
          <p:cNvSpPr>
            <a:spLocks noGrp="1"/>
          </p:cNvSpPr>
          <p:nvPr>
            <p:ph idx="1"/>
          </p:nvPr>
        </p:nvSpPr>
        <p:spPr>
          <a:xfrm>
            <a:off x="1187624" y="5085184"/>
            <a:ext cx="6336704" cy="1584176"/>
          </a:xfrm>
        </p:spPr>
        <p:txBody>
          <a:bodyPr/>
          <a:lstStyle/>
          <a:p>
            <a:endParaRPr lang="tr-TR" dirty="0" smtClean="0"/>
          </a:p>
          <a:p>
            <a:endParaRPr lang="tr-TR" dirty="0"/>
          </a:p>
        </p:txBody>
      </p:sp>
      <p:pic>
        <p:nvPicPr>
          <p:cNvPr id="6" name="Picture 2" descr="image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636912"/>
            <a:ext cx="3384376" cy="6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61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5596" y="1556792"/>
            <a:ext cx="7272808" cy="4806813"/>
          </a:xfrm>
        </p:spPr>
      </p:pic>
      <p:sp>
        <p:nvSpPr>
          <p:cNvPr id="5" name="Unvan 4"/>
          <p:cNvSpPr txBox="1">
            <a:spLocks noGrp="1"/>
          </p:cNvSpPr>
          <p:nvPr>
            <p:ph type="title"/>
          </p:nvPr>
        </p:nvSpPr>
        <p:spPr>
          <a:prstGeom prst="rect">
            <a:avLst/>
          </a:prstGeom>
          <a:noFill/>
        </p:spPr>
        <p:txBody>
          <a:bodyPr wrap="none" rtlCol="0">
            <a:spAutoFit/>
          </a:bodyPr>
          <a:lstStyle/>
          <a:p>
            <a:r>
              <a:rPr lang="tr-TR" sz="2400" b="1" dirty="0" smtClean="0"/>
              <a:t>Sevgili Hocam Oktay Sinanoğlu’nun Anısına </a:t>
            </a:r>
          </a:p>
        </p:txBody>
      </p:sp>
    </p:spTree>
    <p:extLst>
      <p:ext uri="{BB962C8B-B14F-4D97-AF65-F5344CB8AC3E}">
        <p14:creationId xmlns:p14="http://schemas.microsoft.com/office/powerpoint/2010/main" val="26462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ra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923" y="1048994"/>
            <a:ext cx="7590355" cy="57981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gedizakdeniz.com/BTF_notlari2_dosyalar/image0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0741" y="1340768"/>
            <a:ext cx="1989823" cy="21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43246" y="235600"/>
            <a:ext cx="9064661" cy="707886"/>
          </a:xfrm>
          <a:prstGeom prst="rect">
            <a:avLst/>
          </a:prstGeom>
          <a:noFill/>
        </p:spPr>
        <p:txBody>
          <a:bodyPr wrap="none" rtlCol="0">
            <a:spAutoFit/>
          </a:bodyPr>
          <a:lstStyle/>
          <a:p>
            <a:r>
              <a:rPr lang="tr-TR" sz="4000" b="1" dirty="0" smtClean="0">
                <a:solidFill>
                  <a:srgbClr val="FF0000"/>
                </a:solidFill>
              </a:rPr>
              <a:t>BASİT SARKAÇIN 2</a:t>
            </a:r>
            <a:r>
              <a:rPr lang="tr-TR" sz="4000" b="1" dirty="0">
                <a:solidFill>
                  <a:srgbClr val="FF0000"/>
                </a:solidFill>
              </a:rPr>
              <a:t>. KERAMETİ </a:t>
            </a:r>
            <a:r>
              <a:rPr lang="tr-TR" sz="4000" b="1" dirty="0" smtClean="0">
                <a:solidFill>
                  <a:srgbClr val="FF0000"/>
                </a:solidFill>
              </a:rPr>
              <a:t>(NEWTON) </a:t>
            </a:r>
            <a:endParaRPr lang="tr-TR" sz="4000" b="1" dirty="0">
              <a:solidFill>
                <a:srgbClr val="FF0000"/>
              </a:solidFill>
            </a:endParaRPr>
          </a:p>
        </p:txBody>
      </p:sp>
    </p:spTree>
    <p:extLst>
      <p:ext uri="{BB962C8B-B14F-4D97-AF65-F5344CB8AC3E}">
        <p14:creationId xmlns:p14="http://schemas.microsoft.com/office/powerpoint/2010/main" val="290077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3654" y="407674"/>
            <a:ext cx="8435280" cy="4964969"/>
          </a:xfrm>
        </p:spPr>
        <p:txBody>
          <a:bodyPr>
            <a:normAutofit/>
          </a:bodyPr>
          <a:lstStyle/>
          <a:p>
            <a:endParaRPr lang="tr-TR" sz="2800" dirty="0" smtClean="0"/>
          </a:p>
          <a:p>
            <a:endParaRPr lang="tr-TR" sz="2800" dirty="0"/>
          </a:p>
          <a:p>
            <a:r>
              <a:rPr lang="tr-TR" sz="2800" dirty="0" smtClean="0"/>
              <a:t>Ay’ın dünyamız etrafında, dünyanın güneş </a:t>
            </a:r>
            <a:r>
              <a:rPr lang="tr-TR" sz="2800" dirty="0"/>
              <a:t>etrafında </a:t>
            </a:r>
            <a:r>
              <a:rPr lang="tr-TR" sz="2800" dirty="0" smtClean="0"/>
              <a:t>neden </a:t>
            </a:r>
            <a:r>
              <a:rPr lang="tr-TR" sz="2800" dirty="0"/>
              <a:t>döndüğünü de </a:t>
            </a:r>
            <a:r>
              <a:rPr lang="tr-TR" sz="2800" dirty="0" smtClean="0"/>
              <a:t>açıklıyordu</a:t>
            </a:r>
            <a:r>
              <a:rPr lang="tr-TR" sz="2800" dirty="0"/>
              <a:t>. Bu formül evrenin dört kuvvetinden biri olan kütle çekim kuvvetiydi.</a:t>
            </a:r>
            <a:endParaRPr lang="tr-TR" sz="2800" dirty="0" smtClean="0"/>
          </a:p>
        </p:txBody>
      </p:sp>
      <p:pic>
        <p:nvPicPr>
          <p:cNvPr id="3074" name="Picture 2" descr="image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212976"/>
            <a:ext cx="2592288" cy="8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Unvan 3"/>
          <p:cNvSpPr>
            <a:spLocks noGrp="1"/>
          </p:cNvSpPr>
          <p:nvPr>
            <p:ph type="title"/>
          </p:nvPr>
        </p:nvSpPr>
        <p:spPr>
          <a:xfrm>
            <a:off x="733654" y="260648"/>
            <a:ext cx="7859216" cy="767969"/>
          </a:xfrm>
        </p:spPr>
        <p:txBody>
          <a:bodyPr>
            <a:normAutofit/>
          </a:bodyPr>
          <a:lstStyle/>
          <a:p>
            <a:r>
              <a:rPr lang="tr-TR" sz="3200" b="1" dirty="0" smtClean="0">
                <a:solidFill>
                  <a:srgbClr val="FF0000"/>
                </a:solidFill>
              </a:rPr>
              <a:t>Evrenin Bilinen İlk Kuvveti</a:t>
            </a:r>
            <a:endParaRPr lang="tr-TR" sz="3200" b="1" dirty="0">
              <a:solidFill>
                <a:srgbClr val="FF0000"/>
              </a:solidFill>
            </a:endParaRPr>
          </a:p>
        </p:txBody>
      </p:sp>
      <p:sp>
        <p:nvSpPr>
          <p:cNvPr id="2" name="Dikdörtgen 1"/>
          <p:cNvSpPr/>
          <p:nvPr/>
        </p:nvSpPr>
        <p:spPr>
          <a:xfrm>
            <a:off x="457200" y="4362679"/>
            <a:ext cx="8229600" cy="1384995"/>
          </a:xfrm>
          <a:prstGeom prst="rect">
            <a:avLst/>
          </a:prstGeom>
        </p:spPr>
        <p:txBody>
          <a:bodyPr wrap="square">
            <a:spAutoFit/>
          </a:bodyPr>
          <a:lstStyle/>
          <a:p>
            <a:r>
              <a:rPr lang="tr-TR" sz="2800" b="1" dirty="0">
                <a:solidFill>
                  <a:srgbClr val="FF0000"/>
                </a:solidFill>
              </a:rPr>
              <a:t>dünyamız etrafında </a:t>
            </a:r>
            <a:r>
              <a:rPr lang="tr-TR" sz="2800" b="1" dirty="0" smtClean="0">
                <a:solidFill>
                  <a:srgbClr val="FF0000"/>
                </a:solidFill>
              </a:rPr>
              <a:t>Ay’ın, </a:t>
            </a:r>
            <a:r>
              <a:rPr lang="tr-TR" sz="2800" b="1" dirty="0">
                <a:solidFill>
                  <a:srgbClr val="FF0000"/>
                </a:solidFill>
              </a:rPr>
              <a:t>Güneş etrafında dünyamızın neden döndüğünü de </a:t>
            </a:r>
            <a:r>
              <a:rPr lang="tr-TR" sz="2800" b="1" dirty="0" smtClean="0">
                <a:solidFill>
                  <a:srgbClr val="FF0000"/>
                </a:solidFill>
              </a:rPr>
              <a:t>açıklıyordu</a:t>
            </a:r>
            <a:r>
              <a:rPr lang="tr-TR" sz="2800" b="1" dirty="0">
                <a:solidFill>
                  <a:srgbClr val="FF0000"/>
                </a:solidFill>
              </a:rPr>
              <a:t>. Bu formül evrenin dört kuvvetinden biri olan kütle çekim kuvvetiydi.</a:t>
            </a:r>
          </a:p>
        </p:txBody>
      </p:sp>
    </p:spTree>
    <p:extLst>
      <p:ext uri="{BB962C8B-B14F-4D97-AF65-F5344CB8AC3E}">
        <p14:creationId xmlns:p14="http://schemas.microsoft.com/office/powerpoint/2010/main" val="4208650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3"/>
          <p:cNvSpPr txBox="1">
            <a:spLocks noChangeArrowheads="1"/>
          </p:cNvSpPr>
          <p:nvPr/>
        </p:nvSpPr>
        <p:spPr bwMode="auto">
          <a:xfrm>
            <a:off x="2535238" y="9286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tr-TR"/>
          </a:p>
        </p:txBody>
      </p:sp>
      <p:sp>
        <p:nvSpPr>
          <p:cNvPr id="2053" name="Text Box 5"/>
          <p:cNvSpPr txBox="1">
            <a:spLocks noChangeArrowheads="1"/>
          </p:cNvSpPr>
          <p:nvPr/>
        </p:nvSpPr>
        <p:spPr bwMode="auto">
          <a:xfrm>
            <a:off x="1547664" y="4365104"/>
            <a:ext cx="599303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400" dirty="0" smtClean="0">
                <a:latin typeface="Comic Sans MS" panose="030F0702030302020204" pitchFamily="66" charset="0"/>
              </a:rPr>
              <a:t>Her dinamik yapıda bu kararlı ve devamlı formatı kurmak onu anlamaktır. Onu normalleştirmek ve  düzensizliğinin içinde gerekli düzeni kurmaktır.</a:t>
            </a:r>
            <a:endParaRPr lang="tr-TR" altLang="tr-TR" sz="2400" dirty="0">
              <a:latin typeface="Comic Sans MS" panose="030F0702030302020204" pitchFamily="66" charset="0"/>
            </a:endParaRPr>
          </a:p>
          <a:p>
            <a:pPr eaLnBrk="1" hangingPunct="1"/>
            <a:r>
              <a:rPr lang="tr-TR" altLang="tr-TR" b="1" dirty="0" smtClean="0"/>
              <a:t> .</a:t>
            </a:r>
            <a:r>
              <a:rPr lang="tr-TR" altLang="tr-TR" sz="2000" dirty="0" smtClean="0">
                <a:latin typeface="Comic Sans MS" panose="030F0702030302020204" pitchFamily="66" charset="0"/>
              </a:rPr>
              <a:t> </a:t>
            </a:r>
            <a:r>
              <a:rPr lang="en-GB" altLang="tr-TR" sz="2000" dirty="0" smtClean="0">
                <a:latin typeface="Comic Sans MS" panose="030F0702030302020204" pitchFamily="66" charset="0"/>
              </a:rPr>
              <a:t> </a:t>
            </a:r>
            <a:endParaRPr lang="tr-TR" altLang="tr-TR" sz="2000" dirty="0">
              <a:latin typeface="Comic Sans MS" panose="030F0702030302020204" pitchFamily="66" charset="0"/>
            </a:endParaRPr>
          </a:p>
        </p:txBody>
      </p:sp>
      <p:sp>
        <p:nvSpPr>
          <p:cNvPr id="2055" name="Text Box 7"/>
          <p:cNvSpPr txBox="1">
            <a:spLocks noChangeArrowheads="1"/>
          </p:cNvSpPr>
          <p:nvPr/>
        </p:nvSpPr>
        <p:spPr bwMode="auto">
          <a:xfrm>
            <a:off x="3531547" y="183993"/>
            <a:ext cx="17411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4800" dirty="0" smtClean="0"/>
              <a:t>F=-</a:t>
            </a:r>
            <a:r>
              <a:rPr lang="tr-TR" altLang="tr-TR" sz="4800" dirty="0" err="1" smtClean="0"/>
              <a:t>kx</a:t>
            </a:r>
            <a:endParaRPr lang="tr-TR" altLang="tr-TR" sz="4800" dirty="0"/>
          </a:p>
        </p:txBody>
      </p:sp>
      <p:pic>
        <p:nvPicPr>
          <p:cNvPr id="2056" name="Picture 8" descr="pendulu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313" y="1112044"/>
            <a:ext cx="4248150" cy="27225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301079"/>
            <a:ext cx="2346140" cy="2660706"/>
          </a:xfrm>
          <a:prstGeom prst="rect">
            <a:avLst/>
          </a:prstGeom>
        </p:spPr>
      </p:pic>
    </p:spTree>
    <p:extLst>
      <p:ext uri="{BB962C8B-B14F-4D97-AF65-F5344CB8AC3E}">
        <p14:creationId xmlns:p14="http://schemas.microsoft.com/office/powerpoint/2010/main" val="265812360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Mekanikçi </a:t>
            </a:r>
            <a:r>
              <a:rPr lang="tr-TR" b="1" dirty="0" smtClean="0"/>
              <a:t>Düşünce</a:t>
            </a:r>
            <a:endParaRPr lang="tr-TR" b="1" dirty="0"/>
          </a:p>
        </p:txBody>
      </p:sp>
      <p:sp>
        <p:nvSpPr>
          <p:cNvPr id="3" name="İçerik Yer Tutucusu 2"/>
          <p:cNvSpPr>
            <a:spLocks noGrp="1"/>
          </p:cNvSpPr>
          <p:nvPr>
            <p:ph idx="1"/>
          </p:nvPr>
        </p:nvSpPr>
        <p:spPr/>
        <p:txBody>
          <a:bodyPr/>
          <a:lstStyle/>
          <a:p>
            <a:pPr marL="0" indent="0">
              <a:buNone/>
            </a:pPr>
            <a:endParaRPr lang="tr-TR" dirty="0"/>
          </a:p>
          <a:p>
            <a:pPr marL="0" indent="0">
              <a:buNone/>
            </a:pPr>
            <a:r>
              <a:rPr lang="tr-TR" dirty="0" smtClean="0"/>
              <a:t>.</a:t>
            </a:r>
          </a:p>
        </p:txBody>
      </p:sp>
      <p:pic>
        <p:nvPicPr>
          <p:cNvPr id="4098" name="Picture 2" descr="image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343" y="3583493"/>
            <a:ext cx="1818963" cy="103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image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933" y="2818457"/>
            <a:ext cx="714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image018"/>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811124" y="2365349"/>
            <a:ext cx="3866707" cy="374330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image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60" y="3467746"/>
            <a:ext cx="1904143" cy="60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372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Grp="1" noChangeArrowheads="1"/>
          </p:cNvSpPr>
          <p:nvPr>
            <p:ph idx="1"/>
          </p:nvPr>
        </p:nvSpPr>
        <p:spPr bwMode="auto">
          <a:xfrm>
            <a:off x="457200" y="1600200"/>
            <a:ext cx="822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tr-TR" sz="2400" b="1" dirty="0">
                <a:solidFill>
                  <a:srgbClr val="FF0000"/>
                </a:solidFill>
                <a:latin typeface="Times New Roman" panose="02020603050405020304" pitchFamily="18" charset="0"/>
                <a:cs typeface="Times New Roman" panose="02020603050405020304" pitchFamily="18" charset="0"/>
              </a:rPr>
              <a:t>Newton (1643-1727) </a:t>
            </a:r>
            <a:endParaRPr lang="tr-TR" sz="2400" b="1" dirty="0" smtClean="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r>
              <a:rPr lang="tr-TR" altLang="tr-TR" sz="2400" b="1" dirty="0" smtClean="0">
                <a:solidFill>
                  <a:srgbClr val="002060"/>
                </a:solidFill>
                <a:latin typeface="Times New Roman" panose="02020603050405020304" pitchFamily="18" charset="0"/>
                <a:cs typeface="Times New Roman" panose="02020603050405020304" pitchFamily="18" charset="0"/>
              </a:rPr>
              <a:t>Kendi çekim formülüyle yaptığı hesaplarına göre </a:t>
            </a:r>
            <a:r>
              <a:rPr lang="tr-TR" altLang="tr-TR" sz="2400" b="1" dirty="0">
                <a:solidFill>
                  <a:srgbClr val="002060"/>
                </a:solidFill>
                <a:latin typeface="Times New Roman" panose="02020603050405020304" pitchFamily="18" charset="0"/>
                <a:cs typeface="Times New Roman" panose="02020603050405020304" pitchFamily="18" charset="0"/>
              </a:rPr>
              <a:t>d</a:t>
            </a:r>
            <a:r>
              <a:rPr lang="tr-TR" altLang="tr-TR" sz="2400" b="1" dirty="0" smtClean="0">
                <a:solidFill>
                  <a:srgbClr val="002060"/>
                </a:solidFill>
                <a:latin typeface="Times New Roman" panose="02020603050405020304" pitchFamily="18" charset="0"/>
                <a:cs typeface="Times New Roman" panose="02020603050405020304" pitchFamily="18" charset="0"/>
              </a:rPr>
              <a:t>ağılması gereken güneş sisteminin hala yaşamını sürdürmesini, bu çelişkiyi,  tanrının gezegenlere müdahalesiyle açıklıyordu.</a:t>
            </a:r>
          </a:p>
          <a:p>
            <a:pPr eaLnBrk="1" hangingPunct="1">
              <a:spcBef>
                <a:spcPct val="50000"/>
              </a:spcBef>
            </a:pPr>
            <a:r>
              <a:rPr lang="tr-TR" altLang="tr-TR" sz="2400" b="1" dirty="0">
                <a:solidFill>
                  <a:srgbClr val="002060"/>
                </a:solidFill>
                <a:latin typeface="Times New Roman" panose="02020603050405020304" pitchFamily="18" charset="0"/>
                <a:cs typeface="Times New Roman" panose="02020603050405020304" pitchFamily="18" charset="0"/>
              </a:rPr>
              <a:t> </a:t>
            </a:r>
            <a:r>
              <a:rPr lang="tr-TR" altLang="tr-TR" sz="2400" b="1" dirty="0" err="1">
                <a:solidFill>
                  <a:srgbClr val="002060"/>
                </a:solidFill>
                <a:latin typeface="Times New Roman" panose="02020603050405020304" pitchFamily="18" charset="0"/>
                <a:cs typeface="Times New Roman" panose="02020603050405020304" pitchFamily="18" charset="0"/>
              </a:rPr>
              <a:t>Leibniz</a:t>
            </a:r>
            <a:r>
              <a:rPr lang="tr-TR" altLang="tr-TR" sz="2400" b="1" dirty="0">
                <a:solidFill>
                  <a:srgbClr val="002060"/>
                </a:solidFill>
                <a:latin typeface="Times New Roman" panose="02020603050405020304" pitchFamily="18" charset="0"/>
                <a:cs typeface="Times New Roman" panose="02020603050405020304" pitchFamily="18" charset="0"/>
              </a:rPr>
              <a:t> (</a:t>
            </a:r>
            <a:r>
              <a:rPr lang="tr-TR" altLang="tr-TR" sz="2400" b="1" dirty="0" smtClean="0">
                <a:solidFill>
                  <a:srgbClr val="002060"/>
                </a:solidFill>
                <a:latin typeface="Times New Roman" panose="02020603050405020304" pitchFamily="18" charset="0"/>
                <a:cs typeface="Times New Roman" panose="02020603050405020304" pitchFamily="18" charset="0"/>
              </a:rPr>
              <a:t>1646-1716)</a:t>
            </a:r>
          </a:p>
          <a:p>
            <a:pPr eaLnBrk="1" hangingPunct="1">
              <a:spcBef>
                <a:spcPct val="50000"/>
              </a:spcBef>
            </a:pPr>
            <a:r>
              <a:rPr lang="tr-TR" altLang="tr-TR" sz="2400" b="1" dirty="0" smtClean="0">
                <a:solidFill>
                  <a:srgbClr val="002060"/>
                </a:solidFill>
                <a:latin typeface="Times New Roman" panose="02020603050405020304" pitchFamily="18" charset="0"/>
                <a:cs typeface="Times New Roman" panose="02020603050405020304" pitchFamily="18" charset="0"/>
              </a:rPr>
              <a:t>Newton’un beceriksiz tasarımcı tanrı düşüncesiyle alay etti.  Tanrı yaptığı şeyi tek seferde ve mükemmel bir biçimde tasarlayan olmalıydı. Evrenin değiştirilemez, müdahaleye ihtiyacı olmayan  yasaları vardı ve evreni bu yasalar ayakta tutmaktaydı. </a:t>
            </a:r>
          </a:p>
          <a:p>
            <a:pPr eaLnBrk="1" hangingPunct="1">
              <a:spcBef>
                <a:spcPct val="50000"/>
              </a:spcBef>
            </a:pPr>
            <a:r>
              <a:rPr lang="tr-TR" altLang="tr-TR" sz="2400" b="1" dirty="0" smtClean="0">
                <a:solidFill>
                  <a:srgbClr val="002060"/>
                </a:solidFill>
                <a:latin typeface="Times New Roman" panose="02020603050405020304" pitchFamily="18" charset="0"/>
                <a:cs typeface="Times New Roman" panose="02020603050405020304" pitchFamily="18" charset="0"/>
              </a:rPr>
              <a:t>Ve insanlar bu yasları bulmak zorundaydı.</a:t>
            </a:r>
            <a:endParaRPr lang="en-US" altLang="tr-TR" sz="2400" b="1" dirty="0">
              <a:solidFill>
                <a:srgbClr val="0000CC"/>
              </a:solidFill>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lstStyle/>
          <a:p>
            <a:endParaRPr lang="tr-TR"/>
          </a:p>
        </p:txBody>
      </p:sp>
    </p:spTree>
    <p:extLst>
      <p:ext uri="{BB962C8B-B14F-4D97-AF65-F5344CB8AC3E}">
        <p14:creationId xmlns:p14="http://schemas.microsoft.com/office/powerpoint/2010/main" val="390836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unestut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0339" y="431801"/>
            <a:ext cx="2755477" cy="3352222"/>
          </a:xfrm>
          <a:noFill/>
        </p:spPr>
      </p:pic>
      <p:sp>
        <p:nvSpPr>
          <p:cNvPr id="11267" name="Text Box 3"/>
          <p:cNvSpPr txBox="1">
            <a:spLocks noChangeArrowheads="1"/>
          </p:cNvSpPr>
          <p:nvPr/>
        </p:nvSpPr>
        <p:spPr bwMode="auto">
          <a:xfrm>
            <a:off x="4355976" y="188640"/>
            <a:ext cx="45365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tr-TR" sz="2000" dirty="0">
                <a:solidFill>
                  <a:srgbClr val="FF0000"/>
                </a:solidFill>
              </a:rPr>
              <a:t>Newton (1643-1727) </a:t>
            </a:r>
            <a:endParaRPr lang="tr-TR" sz="2000" dirty="0" smtClean="0">
              <a:solidFill>
                <a:srgbClr val="FF0000"/>
              </a:solidFill>
            </a:endParaRPr>
          </a:p>
          <a:p>
            <a:pPr eaLnBrk="1" hangingPunct="1">
              <a:spcBef>
                <a:spcPct val="50000"/>
              </a:spcBef>
            </a:pPr>
            <a:r>
              <a:rPr lang="tr-TR" sz="2000" dirty="0" err="1" smtClean="0">
                <a:solidFill>
                  <a:srgbClr val="FF0000"/>
                </a:solidFill>
              </a:rPr>
              <a:t>Leibniz</a:t>
            </a:r>
            <a:r>
              <a:rPr lang="tr-TR" sz="2000" dirty="0" smtClean="0">
                <a:solidFill>
                  <a:srgbClr val="FF0000"/>
                </a:solidFill>
              </a:rPr>
              <a:t> </a:t>
            </a:r>
            <a:r>
              <a:rPr lang="tr-TR" sz="2000" dirty="0">
                <a:solidFill>
                  <a:srgbClr val="FF0000"/>
                </a:solidFill>
              </a:rPr>
              <a:t>(1646-1716): </a:t>
            </a:r>
            <a:endParaRPr lang="tr-TR" sz="2000" dirty="0" smtClean="0">
              <a:solidFill>
                <a:srgbClr val="FF0000"/>
              </a:solidFill>
            </a:endParaRPr>
          </a:p>
          <a:p>
            <a:pPr eaLnBrk="1" hangingPunct="1">
              <a:spcBef>
                <a:spcPct val="50000"/>
              </a:spcBef>
            </a:pPr>
            <a:r>
              <a:rPr lang="tr-TR" sz="2000" b="1" dirty="0" smtClean="0">
                <a:solidFill>
                  <a:srgbClr val="002060"/>
                </a:solidFill>
              </a:rPr>
              <a:t>Joseph </a:t>
            </a:r>
            <a:r>
              <a:rPr lang="tr-TR" sz="2000" b="1" dirty="0" err="1">
                <a:solidFill>
                  <a:srgbClr val="002060"/>
                </a:solidFill>
              </a:rPr>
              <a:t>Lagrange</a:t>
            </a:r>
            <a:r>
              <a:rPr lang="tr-TR" sz="2000" b="1" dirty="0">
                <a:solidFill>
                  <a:srgbClr val="002060"/>
                </a:solidFill>
              </a:rPr>
              <a:t> (1736-1813) analitik mekaniğini kurdu. </a:t>
            </a:r>
            <a:r>
              <a:rPr lang="tr-TR" altLang="tr-TR" sz="2000" b="1" dirty="0" smtClean="0">
                <a:solidFill>
                  <a:schemeClr val="bg1"/>
                </a:solidFill>
                <a:latin typeface="Times New Roman" panose="02020603050405020304" pitchFamily="18" charset="0"/>
              </a:rPr>
              <a:t>Descartes </a:t>
            </a:r>
            <a:r>
              <a:rPr lang="tr-TR" altLang="tr-TR" sz="2000" b="1" dirty="0">
                <a:solidFill>
                  <a:schemeClr val="bg1"/>
                </a:solidFill>
                <a:latin typeface="Times New Roman" panose="02020603050405020304" pitchFamily="18" charset="0"/>
              </a:rPr>
              <a:t>(</a:t>
            </a:r>
            <a:r>
              <a:rPr lang="tr-TR" altLang="tr-TR" sz="2000" b="1" dirty="0" smtClean="0">
                <a:solidFill>
                  <a:schemeClr val="bg1"/>
                </a:solidFill>
                <a:latin typeface="Times New Roman" panose="02020603050405020304" pitchFamily="18" charset="0"/>
              </a:rPr>
              <a:t>1596-1650)</a:t>
            </a:r>
            <a:endParaRPr lang="tr-TR" altLang="tr-TR" sz="2000" b="1" dirty="0" smtClean="0">
              <a:solidFill>
                <a:srgbClr val="FF3300"/>
              </a:solidFill>
              <a:latin typeface="Times New Roman" panose="02020603050405020304" pitchFamily="18" charset="0"/>
            </a:endParaRPr>
          </a:p>
          <a:p>
            <a:pPr eaLnBrk="1" hangingPunct="1">
              <a:spcBef>
                <a:spcPct val="50000"/>
              </a:spcBef>
            </a:pPr>
            <a:r>
              <a:rPr lang="tr-TR" altLang="tr-TR" sz="2000" b="1" dirty="0" err="1" smtClean="0">
                <a:solidFill>
                  <a:srgbClr val="FF3300"/>
                </a:solidFill>
                <a:latin typeface="Times New Roman" panose="02020603050405020304" pitchFamily="18" charset="0"/>
              </a:rPr>
              <a:t>Simon</a:t>
            </a:r>
            <a:r>
              <a:rPr lang="tr-TR" altLang="tr-TR" sz="2000" b="1" dirty="0" smtClean="0">
                <a:solidFill>
                  <a:srgbClr val="FF3300"/>
                </a:solidFill>
                <a:latin typeface="Times New Roman" panose="02020603050405020304" pitchFamily="18" charset="0"/>
              </a:rPr>
              <a:t> </a:t>
            </a:r>
            <a:r>
              <a:rPr lang="tr-TR" altLang="tr-TR" sz="2000" b="1" dirty="0" err="1" smtClean="0">
                <a:solidFill>
                  <a:srgbClr val="FF3300"/>
                </a:solidFill>
                <a:latin typeface="Times New Roman" panose="02020603050405020304" pitchFamily="18" charset="0"/>
              </a:rPr>
              <a:t>Laplace</a:t>
            </a:r>
            <a:r>
              <a:rPr lang="tr-TR" altLang="tr-TR" sz="2000" b="1" dirty="0" smtClean="0">
                <a:solidFill>
                  <a:srgbClr val="FF3300"/>
                </a:solidFill>
                <a:latin typeface="Times New Roman" panose="02020603050405020304" pitchFamily="18" charset="0"/>
              </a:rPr>
              <a:t> (1749-1827)</a:t>
            </a:r>
          </a:p>
          <a:p>
            <a:pPr eaLnBrk="1" hangingPunct="1">
              <a:spcBef>
                <a:spcPct val="50000"/>
              </a:spcBef>
            </a:pPr>
            <a:r>
              <a:rPr lang="tr-TR" altLang="tr-TR" sz="2000" b="1" dirty="0" smtClean="0">
                <a:solidFill>
                  <a:srgbClr val="FF3300"/>
                </a:solidFill>
                <a:latin typeface="Times New Roman" panose="02020603050405020304" pitchFamily="18" charset="0"/>
              </a:rPr>
              <a:t>“Güneş sistemi </a:t>
            </a:r>
            <a:r>
              <a:rPr lang="tr-TR" altLang="tr-TR" sz="2000" b="1" dirty="0" err="1" smtClean="0">
                <a:solidFill>
                  <a:srgbClr val="FF3300"/>
                </a:solidFill>
                <a:latin typeface="Times New Roman" panose="02020603050405020304" pitchFamily="18" charset="0"/>
              </a:rPr>
              <a:t>Period</a:t>
            </a:r>
            <a:r>
              <a:rPr lang="en-GB" altLang="tr-TR" sz="2000" b="1" dirty="0" err="1" smtClean="0">
                <a:solidFill>
                  <a:srgbClr val="FF3300"/>
                </a:solidFill>
                <a:latin typeface="Times New Roman" panose="02020603050405020304" pitchFamily="18" charset="0"/>
              </a:rPr>
              <a:t>i</a:t>
            </a:r>
            <a:r>
              <a:rPr lang="tr-TR" altLang="tr-TR" sz="2000" b="1" dirty="0" smtClean="0">
                <a:solidFill>
                  <a:srgbClr val="FF3300"/>
                </a:solidFill>
                <a:latin typeface="Times New Roman" panose="02020603050405020304" pitchFamily="18" charset="0"/>
              </a:rPr>
              <a:t>k”</a:t>
            </a:r>
            <a:endParaRPr lang="tr-TR" altLang="tr-TR" sz="2000" b="1" dirty="0">
              <a:solidFill>
                <a:srgbClr val="0000CC"/>
              </a:solidFill>
              <a:latin typeface="Times New Roman" panose="02020603050405020304" pitchFamily="18" charset="0"/>
            </a:endParaRPr>
          </a:p>
          <a:p>
            <a:pPr eaLnBrk="1" hangingPunct="1">
              <a:spcBef>
                <a:spcPct val="50000"/>
              </a:spcBef>
            </a:pPr>
            <a:r>
              <a:rPr lang="tr-TR" altLang="tr-TR" sz="2000" b="1" dirty="0">
                <a:solidFill>
                  <a:srgbClr val="0000CC"/>
                </a:solidFill>
                <a:latin typeface="Times New Roman" panose="02020603050405020304" pitchFamily="18" charset="0"/>
              </a:rPr>
              <a:t>Henri Poincare (1854-1912)</a:t>
            </a:r>
          </a:p>
          <a:p>
            <a:pPr eaLnBrk="1" hangingPunct="1">
              <a:spcBef>
                <a:spcPct val="50000"/>
              </a:spcBef>
            </a:pPr>
            <a:r>
              <a:rPr lang="tr-TR" altLang="tr-TR" sz="2000" b="1" dirty="0" smtClean="0">
                <a:solidFill>
                  <a:srgbClr val="0000CC"/>
                </a:solidFill>
                <a:latin typeface="Times New Roman" panose="02020603050405020304" pitchFamily="18" charset="0"/>
              </a:rPr>
              <a:t>3 cisim problemi</a:t>
            </a:r>
            <a:endParaRPr lang="en-US" altLang="tr-TR" sz="2000" b="1" dirty="0">
              <a:solidFill>
                <a:srgbClr val="0000CC"/>
              </a:solidFill>
              <a:latin typeface="Times New Roman" panose="02020603050405020304" pitchFamily="18" charset="0"/>
            </a:endParaRPr>
          </a:p>
        </p:txBody>
      </p:sp>
      <p:sp>
        <p:nvSpPr>
          <p:cNvPr id="2" name="Dikdörtgen 1"/>
          <p:cNvSpPr/>
          <p:nvPr/>
        </p:nvSpPr>
        <p:spPr>
          <a:xfrm>
            <a:off x="611560" y="4365104"/>
            <a:ext cx="7848872" cy="2308324"/>
          </a:xfrm>
          <a:prstGeom prst="rect">
            <a:avLst/>
          </a:prstGeom>
        </p:spPr>
        <p:txBody>
          <a:bodyPr wrap="square">
            <a:spAutoFit/>
          </a:bodyPr>
          <a:lstStyle/>
          <a:p>
            <a:r>
              <a:rPr lang="tr-TR" sz="2400" dirty="0"/>
              <a:t>A</a:t>
            </a:r>
            <a:r>
              <a:rPr lang="tr-TR" sz="2400" dirty="0" smtClean="0"/>
              <a:t>kılcılığın-rasyonalizmin </a:t>
            </a:r>
            <a:r>
              <a:rPr lang="tr-TR" sz="2400" dirty="0" err="1" smtClean="0"/>
              <a:t>çisimlendiği</a:t>
            </a:r>
            <a:r>
              <a:rPr lang="tr-TR" sz="2400" dirty="0" smtClean="0"/>
              <a:t> süreç, </a:t>
            </a:r>
            <a:r>
              <a:rPr lang="tr-TR" sz="2400" dirty="0"/>
              <a:t>doğuşunu özetlersek: Düzensiz bir sistem varsa ilk önce onu düzensizleştiren unsurlar, oyunbozanlar akıllıca (akılcılık) yok sayılacak. Düzenli ve ideal bir yapıya indirgenecek. Normalleştirilecek. Hala denklemi lineer değilse </a:t>
            </a:r>
            <a:r>
              <a:rPr lang="tr-TR" sz="2400" dirty="0" err="1"/>
              <a:t>yaklaşıklık</a:t>
            </a:r>
            <a:r>
              <a:rPr lang="tr-TR" sz="2400" dirty="0"/>
              <a:t> teknikleriyle </a:t>
            </a:r>
            <a:r>
              <a:rPr lang="tr-TR" sz="2400" dirty="0" err="1"/>
              <a:t>lineerleştirilecek</a:t>
            </a:r>
            <a:r>
              <a:rPr lang="tr-TR" sz="2400" dirty="0"/>
              <a:t>. </a:t>
            </a:r>
          </a:p>
        </p:txBody>
      </p:sp>
    </p:spTree>
    <p:extLst>
      <p:ext uri="{BB962C8B-B14F-4D97-AF65-F5344CB8AC3E}">
        <p14:creationId xmlns:p14="http://schemas.microsoft.com/office/powerpoint/2010/main" val="229930292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 descr="pend"/>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4728" y="3551238"/>
            <a:ext cx="1831504" cy="2976562"/>
          </a:xfrm>
          <a:noFill/>
        </p:spPr>
      </p:pic>
      <p:graphicFrame>
        <p:nvGraphicFramePr>
          <p:cNvPr id="3074" name="Object 3"/>
          <p:cNvGraphicFramePr>
            <a:graphicFrameLocks noGrp="1" noChangeAspect="1"/>
          </p:cNvGraphicFramePr>
          <p:nvPr>
            <p:ph sz="quarter" idx="2"/>
          </p:nvPr>
        </p:nvGraphicFramePr>
        <p:xfrm>
          <a:off x="6610350" y="2584450"/>
          <a:ext cx="114300" cy="215900"/>
        </p:xfrm>
        <a:graphic>
          <a:graphicData uri="http://schemas.openxmlformats.org/presentationml/2006/ole">
            <mc:AlternateContent xmlns:mc="http://schemas.openxmlformats.org/markup-compatibility/2006">
              <mc:Choice xmlns:v="urn:schemas-microsoft-com:vml" Requires="v">
                <p:oleObj spid="_x0000_s5284"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350" y="25844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5"/>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graphicFrame>
        <p:nvGraphicFramePr>
          <p:cNvPr id="3075" name="Object 6"/>
          <p:cNvGraphicFramePr>
            <a:graphicFrameLocks noChangeAspect="1"/>
          </p:cNvGraphicFramePr>
          <p:nvPr>
            <p:extLst>
              <p:ext uri="{D42A27DB-BD31-4B8C-83A1-F6EECF244321}">
                <p14:modId xmlns:p14="http://schemas.microsoft.com/office/powerpoint/2010/main" val="2673419957"/>
              </p:ext>
            </p:extLst>
          </p:nvPr>
        </p:nvGraphicFramePr>
        <p:xfrm>
          <a:off x="178015" y="2116746"/>
          <a:ext cx="3313865" cy="683604"/>
        </p:xfrm>
        <a:graphic>
          <a:graphicData uri="http://schemas.openxmlformats.org/presentationml/2006/ole">
            <mc:AlternateContent xmlns:mc="http://schemas.openxmlformats.org/markup-compatibility/2006">
              <mc:Choice xmlns:v="urn:schemas-microsoft-com:vml" Requires="v">
                <p:oleObj spid="_x0000_s5285" name="Equation" r:id="rId6" imgW="2031840" imgH="419040" progId="Equation.3">
                  <p:embed/>
                </p:oleObj>
              </mc:Choice>
              <mc:Fallback>
                <p:oleObj name="Equation" r:id="rId6" imgW="203184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015" y="2116746"/>
                        <a:ext cx="3313865" cy="683604"/>
                      </a:xfrm>
                      <a:prstGeom prst="rect">
                        <a:avLst/>
                      </a:prstGeom>
                      <a:noFill/>
                      <a:extLst/>
                    </p:spPr>
                  </p:pic>
                </p:oleObj>
              </mc:Fallback>
            </mc:AlternateContent>
          </a:graphicData>
        </a:graphic>
      </p:graphicFrame>
      <p:sp>
        <p:nvSpPr>
          <p:cNvPr id="3079"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3080" name="Rectangle 8"/>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3081" name="Rectangle 9"/>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3086" name="Text Box 14"/>
          <p:cNvSpPr txBox="1">
            <a:spLocks noChangeArrowheads="1"/>
          </p:cNvSpPr>
          <p:nvPr/>
        </p:nvSpPr>
        <p:spPr bwMode="auto">
          <a:xfrm>
            <a:off x="7648575"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tr-TR"/>
          </a:p>
        </p:txBody>
      </p:sp>
      <p:pic>
        <p:nvPicPr>
          <p:cNvPr id="3087" name="Picture 15" descr="fpen"/>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5426246" y="1719742"/>
            <a:ext cx="2596807" cy="3435136"/>
          </a:xfrm>
          <a:noFill/>
        </p:spPr>
      </p:pic>
      <p:sp>
        <p:nvSpPr>
          <p:cNvPr id="3088" name="Text Box 16"/>
          <p:cNvSpPr txBox="1">
            <a:spLocks noChangeArrowheads="1"/>
          </p:cNvSpPr>
          <p:nvPr/>
        </p:nvSpPr>
        <p:spPr bwMode="auto">
          <a:xfrm>
            <a:off x="5051838" y="5395118"/>
            <a:ext cx="40743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dirty="0" err="1" smtClean="0">
                <a:latin typeface="Times New Roman" panose="02020603050405020304" pitchFamily="18" charset="0"/>
              </a:rPr>
              <a:t>Leon</a:t>
            </a:r>
            <a:r>
              <a:rPr lang="tr-TR" altLang="tr-TR" b="1" dirty="0" smtClean="0">
                <a:latin typeface="Times New Roman" panose="02020603050405020304" pitchFamily="18" charset="0"/>
              </a:rPr>
              <a:t> </a:t>
            </a:r>
            <a:r>
              <a:rPr lang="tr-TR" altLang="tr-TR" b="1" dirty="0">
                <a:latin typeface="Times New Roman" panose="02020603050405020304" pitchFamily="18" charset="0"/>
              </a:rPr>
              <a:t>Foucault (1851</a:t>
            </a:r>
            <a:r>
              <a:rPr lang="tr-TR" altLang="tr-TR" b="1" dirty="0" smtClean="0">
                <a:latin typeface="Times New Roman" panose="02020603050405020304" pitchFamily="18" charset="0"/>
              </a:rPr>
              <a:t>)</a:t>
            </a:r>
            <a:r>
              <a:rPr lang="tr-TR" dirty="0"/>
              <a:t> </a:t>
            </a:r>
            <a:r>
              <a:rPr lang="tr-TR" dirty="0" smtClean="0"/>
              <a:t>analitik </a:t>
            </a:r>
            <a:r>
              <a:rPr lang="tr-TR" dirty="0"/>
              <a:t>mekaniğin getirdikleriyle 67 metre uzunluğundaki s</a:t>
            </a:r>
            <a:r>
              <a:rPr lang="tr-TR" dirty="0" smtClean="0"/>
              <a:t>arkaçtaki </a:t>
            </a:r>
            <a:r>
              <a:rPr lang="tr-TR" dirty="0"/>
              <a:t>sapmayla dünyanın döndüğü </a:t>
            </a:r>
            <a:r>
              <a:rPr lang="tr-TR" dirty="0">
                <a:solidFill>
                  <a:srgbClr val="FF0000"/>
                </a:solidFill>
              </a:rPr>
              <a:t>kanıtlamıştı</a:t>
            </a:r>
            <a:endParaRPr lang="tr-TR" altLang="tr-TR" b="1" dirty="0">
              <a:latin typeface="Times New Roman" panose="02020603050405020304" pitchFamily="18" charset="0"/>
            </a:endParaRPr>
          </a:p>
        </p:txBody>
      </p:sp>
      <p:sp>
        <p:nvSpPr>
          <p:cNvPr id="2" name="Metin kutusu 1"/>
          <p:cNvSpPr txBox="1"/>
          <p:nvPr/>
        </p:nvSpPr>
        <p:spPr>
          <a:xfrm>
            <a:off x="3211513" y="6319837"/>
            <a:ext cx="3104009" cy="369332"/>
          </a:xfrm>
          <a:prstGeom prst="rect">
            <a:avLst/>
          </a:prstGeom>
          <a:noFill/>
        </p:spPr>
        <p:txBody>
          <a:bodyPr wrap="square" rtlCol="0">
            <a:spAutoFit/>
          </a:bodyPr>
          <a:lstStyle/>
          <a:p>
            <a:r>
              <a:rPr lang="tr-TR" dirty="0">
                <a:solidFill>
                  <a:srgbClr val="FF0000"/>
                </a:solidFill>
              </a:rPr>
              <a:t>sputnik</a:t>
            </a:r>
            <a:endParaRPr lang="tr-TR" dirty="0"/>
          </a:p>
        </p:txBody>
      </p:sp>
      <p:sp>
        <p:nvSpPr>
          <p:cNvPr id="3" name="Metin kutusu 2"/>
          <p:cNvSpPr txBox="1"/>
          <p:nvPr/>
        </p:nvSpPr>
        <p:spPr>
          <a:xfrm>
            <a:off x="292651" y="321257"/>
            <a:ext cx="8461034" cy="707886"/>
          </a:xfrm>
          <a:prstGeom prst="rect">
            <a:avLst/>
          </a:prstGeom>
          <a:noFill/>
        </p:spPr>
        <p:txBody>
          <a:bodyPr wrap="none" rtlCol="0">
            <a:spAutoFit/>
          </a:bodyPr>
          <a:lstStyle/>
          <a:p>
            <a:r>
              <a:rPr lang="tr-TR" sz="4000" b="1" dirty="0" smtClean="0">
                <a:solidFill>
                  <a:srgbClr val="FF0000"/>
                </a:solidFill>
              </a:rPr>
              <a:t>Basit sarkacın III. Kerameti</a:t>
            </a:r>
            <a:r>
              <a:rPr lang="tr-TR" altLang="tr-TR" sz="4000" b="1" dirty="0">
                <a:latin typeface="Times New Roman" panose="02020603050405020304" pitchFamily="18" charset="0"/>
              </a:rPr>
              <a:t> </a:t>
            </a:r>
            <a:r>
              <a:rPr lang="tr-TR" altLang="tr-TR" sz="4000" b="1" dirty="0" smtClean="0">
                <a:latin typeface="Times New Roman" panose="02020603050405020304" pitchFamily="18" charset="0"/>
              </a:rPr>
              <a:t>(Foucault) </a:t>
            </a:r>
            <a:r>
              <a:rPr lang="tr-TR" sz="4000" b="1" dirty="0" smtClean="0">
                <a:solidFill>
                  <a:srgbClr val="FF0000"/>
                </a:solidFill>
              </a:rPr>
              <a:t> </a:t>
            </a:r>
            <a:endParaRPr lang="tr-TR" sz="4000" b="1" dirty="0">
              <a:solidFill>
                <a:srgbClr val="FF0000"/>
              </a:solidFill>
            </a:endParaRPr>
          </a:p>
        </p:txBody>
      </p:sp>
    </p:spTree>
    <p:extLst>
      <p:ext uri="{BB962C8B-B14F-4D97-AF65-F5344CB8AC3E}">
        <p14:creationId xmlns:p14="http://schemas.microsoft.com/office/powerpoint/2010/main" val="33997401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İndirgemeci Düşünce, </a:t>
            </a:r>
            <a:br>
              <a:rPr lang="tr-TR" b="1" dirty="0" smtClean="0"/>
            </a:br>
            <a:r>
              <a:rPr lang="tr-TR" b="1" dirty="0" smtClean="0"/>
              <a:t>Fransız Aydınlanması</a:t>
            </a:r>
            <a:endParaRPr lang="tr-TR" b="1" dirty="0"/>
          </a:p>
        </p:txBody>
      </p:sp>
      <p:pic>
        <p:nvPicPr>
          <p:cNvPr id="4" name="Picture 2" descr="fransiz_devr_bastille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7158" y="1438531"/>
            <a:ext cx="5169683" cy="363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457200" y="5373216"/>
            <a:ext cx="8435280" cy="1077218"/>
          </a:xfrm>
          <a:prstGeom prst="rect">
            <a:avLst/>
          </a:prstGeom>
          <a:noFill/>
        </p:spPr>
        <p:txBody>
          <a:bodyPr wrap="square" rtlCol="0">
            <a:spAutoFit/>
          </a:bodyPr>
          <a:lstStyle/>
          <a:p>
            <a:r>
              <a:rPr lang="tr-TR" sz="3200" dirty="0" smtClean="0">
                <a:solidFill>
                  <a:srgbClr val="FF0000"/>
                </a:solidFill>
              </a:rPr>
              <a:t>Toplum Bilimleri, Tarih, </a:t>
            </a:r>
            <a:r>
              <a:rPr lang="tr-TR" sz="3200" dirty="0">
                <a:solidFill>
                  <a:srgbClr val="FF0000"/>
                </a:solidFill>
              </a:rPr>
              <a:t>Siyasi sistemler, </a:t>
            </a:r>
            <a:r>
              <a:rPr lang="tr-TR" sz="3200" dirty="0" smtClean="0">
                <a:solidFill>
                  <a:srgbClr val="FF0000"/>
                </a:solidFill>
              </a:rPr>
              <a:t>ulusçuluk, </a:t>
            </a:r>
            <a:r>
              <a:rPr lang="tr-TR" sz="3200" dirty="0" err="1" smtClean="0">
                <a:solidFill>
                  <a:srgbClr val="FF0000"/>
                </a:solidFill>
              </a:rPr>
              <a:t>Doğuculuk</a:t>
            </a:r>
            <a:r>
              <a:rPr lang="tr-TR" sz="3200" dirty="0" smtClean="0">
                <a:solidFill>
                  <a:srgbClr val="FF0000"/>
                </a:solidFill>
              </a:rPr>
              <a:t>,  sanat ve edebiyat simülasyonu</a:t>
            </a:r>
            <a:endParaRPr lang="tr-TR" sz="3200" dirty="0">
              <a:solidFill>
                <a:srgbClr val="FF0000"/>
              </a:solidFill>
            </a:endParaRPr>
          </a:p>
        </p:txBody>
      </p:sp>
    </p:spTree>
    <p:extLst>
      <p:ext uri="{BB962C8B-B14F-4D97-AF65-F5344CB8AC3E}">
        <p14:creationId xmlns:p14="http://schemas.microsoft.com/office/powerpoint/2010/main" val="1101608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0"/>
            <a:ext cx="8676456" cy="836712"/>
          </a:xfrm>
        </p:spPr>
        <p:txBody>
          <a:bodyPr>
            <a:normAutofit/>
          </a:bodyPr>
          <a:lstStyle/>
          <a:p>
            <a:r>
              <a:rPr lang="tr-TR" sz="2800" b="1" dirty="0" smtClean="0"/>
              <a:t>Kuğu Gölü Balesi (1877), Çaykovski</a:t>
            </a:r>
            <a:endParaRPr lang="tr-TR" sz="2800" b="1" dirty="0"/>
          </a:p>
        </p:txBody>
      </p:sp>
      <p:pic>
        <p:nvPicPr>
          <p:cNvPr id="8194" name="Picture 2" descr="https://encrypted-tbn0.gstatic.com/images?q=tbn:ANd9GcTH4YyuE0Oc--LrKdn4v4nVnIypXs2rONJXk8yU2bfl6-oEC1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9356" y="2276872"/>
            <a:ext cx="6420955" cy="444710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67544" y="836712"/>
            <a:ext cx="8676456" cy="1015663"/>
          </a:xfrm>
          <a:prstGeom prst="rect">
            <a:avLst/>
          </a:prstGeom>
        </p:spPr>
        <p:txBody>
          <a:bodyPr wrap="square">
            <a:spAutoFit/>
          </a:bodyPr>
          <a:lstStyle/>
          <a:p>
            <a:pPr>
              <a:spcAft>
                <a:spcPts val="0"/>
              </a:spcAft>
            </a:pPr>
            <a:r>
              <a:rPr lang="tr-TR" sz="2000" b="1" dirty="0">
                <a:solidFill>
                  <a:srgbClr val="FF0000"/>
                </a:solidFill>
                <a:latin typeface="Times New Roman" panose="02020603050405020304" pitchFamily="18" charset="0"/>
                <a:ea typeface="Times New Roman" panose="02020603050405020304" pitchFamily="18" charset="0"/>
              </a:rPr>
              <a:t>B</a:t>
            </a:r>
            <a:r>
              <a:rPr lang="tr-TR" sz="2000" b="1" dirty="0" smtClean="0">
                <a:solidFill>
                  <a:srgbClr val="FF0000"/>
                </a:solidFill>
                <a:latin typeface="Times New Roman" panose="02020603050405020304" pitchFamily="18" charset="0"/>
                <a:ea typeface="Times New Roman" panose="02020603050405020304" pitchFamily="18" charset="0"/>
              </a:rPr>
              <a:t>ale </a:t>
            </a:r>
            <a:r>
              <a:rPr lang="tr-TR" sz="2000" b="1" dirty="0">
                <a:solidFill>
                  <a:srgbClr val="FF0000"/>
                </a:solidFill>
                <a:latin typeface="Times New Roman" panose="02020603050405020304" pitchFamily="18" charset="0"/>
                <a:ea typeface="Times New Roman" panose="02020603050405020304" pitchFamily="18" charset="0"/>
              </a:rPr>
              <a:t>modernitenin </a:t>
            </a:r>
            <a:r>
              <a:rPr lang="tr-TR" sz="2000" b="1" dirty="0" smtClean="0">
                <a:solidFill>
                  <a:srgbClr val="FF0000"/>
                </a:solidFill>
                <a:latin typeface="Times New Roman" panose="02020603050405020304" pitchFamily="18" charset="0"/>
                <a:ea typeface="Times New Roman" panose="02020603050405020304" pitchFamily="18" charset="0"/>
              </a:rPr>
              <a:t>ritüellerinden </a:t>
            </a:r>
            <a:r>
              <a:rPr lang="tr-TR" sz="2000" b="1" dirty="0">
                <a:solidFill>
                  <a:srgbClr val="FF0000"/>
                </a:solidFill>
                <a:latin typeface="Times New Roman" panose="02020603050405020304" pitchFamily="18" charset="0"/>
                <a:ea typeface="Times New Roman" panose="02020603050405020304" pitchFamily="18" charset="0"/>
              </a:rPr>
              <a:t>biridir. </a:t>
            </a:r>
            <a:r>
              <a:rPr lang="tr-TR" sz="2000" b="1" dirty="0" smtClean="0">
                <a:solidFill>
                  <a:srgbClr val="FF0000"/>
                </a:solidFill>
                <a:latin typeface="Times New Roman" panose="02020603050405020304" pitchFamily="18" charset="0"/>
                <a:ea typeface="Times New Roman" panose="02020603050405020304" pitchFamily="18" charset="0"/>
              </a:rPr>
              <a:t> </a:t>
            </a:r>
            <a:r>
              <a:rPr lang="tr-TR" sz="2000" b="1" dirty="0">
                <a:solidFill>
                  <a:srgbClr val="FF0000"/>
                </a:solidFill>
                <a:latin typeface="Times New Roman" panose="02020603050405020304" pitchFamily="18" charset="0"/>
                <a:ea typeface="Times New Roman" panose="02020603050405020304" pitchFamily="18" charset="0"/>
              </a:rPr>
              <a:t>“Kuğu Gölü”, tipik bir aydınlanmacı tümevarımın ve tümdengelimin </a:t>
            </a:r>
            <a:r>
              <a:rPr lang="tr-TR" sz="2000" b="1" dirty="0" smtClean="0">
                <a:solidFill>
                  <a:srgbClr val="FF0000"/>
                </a:solidFill>
                <a:latin typeface="Times New Roman" panose="02020603050405020304" pitchFamily="18" charset="0"/>
                <a:ea typeface="Times New Roman" panose="02020603050405020304" pitchFamily="18" charset="0"/>
              </a:rPr>
              <a:t>bağımlılığıdır. Siyah </a:t>
            </a:r>
            <a:r>
              <a:rPr lang="tr-TR" sz="2000" b="1" dirty="0">
                <a:solidFill>
                  <a:srgbClr val="FF0000"/>
                </a:solidFill>
                <a:latin typeface="Times New Roman" panose="02020603050405020304" pitchFamily="18" charset="0"/>
                <a:ea typeface="Times New Roman" panose="02020603050405020304" pitchFamily="18" charset="0"/>
              </a:rPr>
              <a:t>kuğu (kötü-kaos) - beyaz kuğu (iyi-kozmos) ikili karşıtlığıyla yazılmıştır. </a:t>
            </a:r>
            <a:r>
              <a:rPr lang="tr-TR" sz="2000" b="1" dirty="0" smtClean="0">
                <a:solidFill>
                  <a:srgbClr val="FF0000"/>
                </a:solidFill>
                <a:latin typeface="Times New Roman" panose="02020603050405020304" pitchFamily="18" charset="0"/>
                <a:ea typeface="Times New Roman" panose="02020603050405020304" pitchFamily="18" charset="0"/>
              </a:rPr>
              <a:t>  </a:t>
            </a:r>
            <a:endParaRPr lang="tr-TR" sz="20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3816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188640"/>
            <a:ext cx="8568952" cy="720080"/>
          </a:xfrm>
        </p:spPr>
        <p:txBody>
          <a:bodyPr>
            <a:normAutofit fontScale="90000"/>
          </a:bodyPr>
          <a:lstStyle/>
          <a:p>
            <a:r>
              <a:rPr lang="tr-TR" altLang="tr-TR" b="1" dirty="0" smtClean="0">
                <a:solidFill>
                  <a:srgbClr val="FF33CC"/>
                </a:solidFill>
              </a:rPr>
              <a:t>Carmen, Georges </a:t>
            </a:r>
            <a:r>
              <a:rPr lang="tr-TR" altLang="tr-TR" b="1" dirty="0" err="1" smtClean="0">
                <a:solidFill>
                  <a:srgbClr val="FF33CC"/>
                </a:solidFill>
              </a:rPr>
              <a:t>Bizet</a:t>
            </a:r>
            <a:r>
              <a:rPr lang="tr-TR" altLang="tr-TR" b="1" dirty="0" smtClean="0">
                <a:solidFill>
                  <a:srgbClr val="FF33CC"/>
                </a:solidFill>
              </a:rPr>
              <a:t> (1875)</a:t>
            </a:r>
            <a:endParaRPr lang="tr-TR" dirty="0"/>
          </a:p>
        </p:txBody>
      </p:sp>
      <p:pic>
        <p:nvPicPr>
          <p:cNvPr id="6" name="Picture 5" descr="carmen"/>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75441" y="1600200"/>
            <a:ext cx="320211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4211960" y="1595021"/>
            <a:ext cx="4932040" cy="4893647"/>
          </a:xfrm>
          <a:prstGeom prst="rect">
            <a:avLst/>
          </a:prstGeom>
        </p:spPr>
        <p:txBody>
          <a:bodyPr wrap="square">
            <a:spAutoFit/>
          </a:bodyPr>
          <a:lstStyle/>
          <a:p>
            <a:pPr>
              <a:spcAft>
                <a:spcPts val="0"/>
              </a:spcAft>
            </a:pPr>
            <a:r>
              <a:rPr lang="tr-TR" sz="2400" b="1" dirty="0" smtClean="0">
                <a:latin typeface="Times New Roman" panose="02020603050405020304" pitchFamily="18" charset="0"/>
                <a:ea typeface="Times New Roman" panose="02020603050405020304" pitchFamily="18" charset="0"/>
              </a:rPr>
              <a:t>“</a:t>
            </a:r>
            <a:r>
              <a:rPr lang="tr-TR" sz="2400" b="1" i="1" dirty="0" smtClean="0">
                <a:latin typeface="Times New Roman" panose="02020603050405020304" pitchFamily="18" charset="0"/>
                <a:ea typeface="Times New Roman" panose="02020603050405020304" pitchFamily="18" charset="0"/>
              </a:rPr>
              <a:t>Carmen</a:t>
            </a:r>
            <a:r>
              <a:rPr lang="tr-TR" sz="2400" b="1" dirty="0">
                <a:latin typeface="Times New Roman" panose="02020603050405020304" pitchFamily="18" charset="0"/>
                <a:ea typeface="Times New Roman" panose="02020603050405020304" pitchFamily="18" charset="0"/>
              </a:rPr>
              <a:t>” </a:t>
            </a:r>
            <a:r>
              <a:rPr lang="tr-TR" sz="2400" b="1" dirty="0" smtClean="0">
                <a:latin typeface="Times New Roman" panose="02020603050405020304" pitchFamily="18" charset="0"/>
                <a:ea typeface="Times New Roman" panose="02020603050405020304" pitchFamily="18" charset="0"/>
              </a:rPr>
              <a:t>indirgemeci yöntemin (sarkacın) tümdengelim </a:t>
            </a:r>
            <a:r>
              <a:rPr lang="tr-TR" sz="2400" b="1" dirty="0">
                <a:latin typeface="Times New Roman" panose="02020603050405020304" pitchFamily="18" charset="0"/>
                <a:ea typeface="Times New Roman" panose="02020603050405020304" pitchFamily="18" charset="0"/>
              </a:rPr>
              <a:t>mantığıyla </a:t>
            </a:r>
            <a:r>
              <a:rPr lang="tr-TR" sz="2400" b="1" dirty="0" smtClean="0">
                <a:latin typeface="Times New Roman" panose="02020603050405020304" pitchFamily="18" charset="0"/>
                <a:ea typeface="Times New Roman" panose="02020603050405020304" pitchFamily="18" charset="0"/>
              </a:rPr>
              <a:t>yazılmıştır. Çingene kadınlar (toplumun çapakları) </a:t>
            </a:r>
            <a:r>
              <a:rPr lang="tr-TR" sz="2400" b="1" dirty="0">
                <a:latin typeface="Times New Roman" panose="02020603050405020304" pitchFamily="18" charset="0"/>
                <a:ea typeface="Times New Roman" panose="02020603050405020304" pitchFamily="18" charset="0"/>
              </a:rPr>
              <a:t>“kötü” </a:t>
            </a:r>
            <a:r>
              <a:rPr lang="tr-TR" sz="2400" b="1" dirty="0" smtClean="0">
                <a:latin typeface="Times New Roman" panose="02020603050405020304" pitchFamily="18" charset="0"/>
                <a:ea typeface="Times New Roman" panose="02020603050405020304" pitchFamily="18" charset="0"/>
              </a:rPr>
              <a:t>kadınlardır</a:t>
            </a:r>
            <a:r>
              <a:rPr lang="tr-TR" sz="2400" b="1" dirty="0">
                <a:latin typeface="Times New Roman" panose="02020603050405020304" pitchFamily="18" charset="0"/>
                <a:ea typeface="Times New Roman" panose="02020603050405020304" pitchFamily="18" charset="0"/>
              </a:rPr>
              <a:t>. Carmen de çingenedir. O </a:t>
            </a:r>
            <a:r>
              <a:rPr lang="tr-TR" sz="2400" b="1" dirty="0" smtClean="0">
                <a:latin typeface="Times New Roman" panose="02020603050405020304" pitchFamily="18" charset="0"/>
                <a:ea typeface="Times New Roman" panose="02020603050405020304" pitchFamily="18" charset="0"/>
              </a:rPr>
              <a:t>halde düzeni bozan çapak </a:t>
            </a:r>
            <a:r>
              <a:rPr lang="tr-TR" sz="2400" b="1" dirty="0" smtClean="0">
                <a:latin typeface="Times New Roman" panose="02020603050405020304" pitchFamily="18" charset="0"/>
                <a:ea typeface="Times New Roman" panose="02020603050405020304" pitchFamily="18" charset="0"/>
              </a:rPr>
              <a:t>“cezalandırılmalıdır</a:t>
            </a:r>
            <a:r>
              <a:rPr lang="tr-TR" sz="2400" b="1" dirty="0">
                <a:latin typeface="Times New Roman" panose="02020603050405020304" pitchFamily="18" charset="0"/>
                <a:ea typeface="Times New Roman" panose="02020603050405020304" pitchFamily="18" charset="0"/>
              </a:rPr>
              <a:t>”. </a:t>
            </a:r>
            <a:r>
              <a:rPr lang="tr-TR" sz="2400" b="1" dirty="0" smtClean="0">
                <a:latin typeface="Times New Roman" panose="02020603050405020304" pitchFamily="18" charset="0"/>
                <a:ea typeface="Times New Roman" panose="02020603050405020304" pitchFamily="18" charset="0"/>
              </a:rPr>
              <a:t> </a:t>
            </a:r>
          </a:p>
          <a:p>
            <a:pPr>
              <a:spcAft>
                <a:spcPts val="0"/>
              </a:spcAft>
            </a:pPr>
            <a:endParaRPr lang="tr-TR" sz="2400" b="1" dirty="0">
              <a:latin typeface="Times New Roman" panose="02020603050405020304" pitchFamily="18" charset="0"/>
              <a:ea typeface="Times New Roman" panose="02020603050405020304" pitchFamily="18" charset="0"/>
            </a:endParaRPr>
          </a:p>
          <a:p>
            <a:pPr>
              <a:spcAft>
                <a:spcPts val="0"/>
              </a:spcAft>
            </a:pPr>
            <a:r>
              <a:rPr lang="tr-TR" sz="2400" b="1" dirty="0" smtClean="0">
                <a:latin typeface="Times New Roman" panose="02020603050405020304" pitchFamily="18" charset="0"/>
                <a:ea typeface="Times New Roman" panose="02020603050405020304" pitchFamily="18" charset="0"/>
              </a:rPr>
              <a:t>Ama </a:t>
            </a:r>
            <a:r>
              <a:rPr lang="tr-TR" sz="2400" b="1" dirty="0">
                <a:latin typeface="Times New Roman" panose="02020603050405020304" pitchFamily="18" charset="0"/>
                <a:ea typeface="Times New Roman" panose="02020603050405020304" pitchFamily="18" charset="0"/>
              </a:rPr>
              <a:t>daha sonra </a:t>
            </a:r>
            <a:r>
              <a:rPr lang="tr-TR" sz="2400" b="1" dirty="0" smtClean="0">
                <a:latin typeface="Times New Roman" panose="02020603050405020304" pitchFamily="18" charset="0"/>
                <a:ea typeface="Times New Roman" panose="02020603050405020304" pitchFamily="18" charset="0"/>
              </a:rPr>
              <a:t>bu </a:t>
            </a:r>
            <a:r>
              <a:rPr lang="tr-TR" sz="2400" b="1" dirty="0">
                <a:latin typeface="Times New Roman" panose="02020603050405020304" pitchFamily="18" charset="0"/>
                <a:ea typeface="Times New Roman" panose="02020603050405020304" pitchFamily="18" charset="0"/>
              </a:rPr>
              <a:t>görünümün üstünü örtmek için Batılı aydınlar günah çıkartan </a:t>
            </a:r>
            <a:r>
              <a:rPr lang="tr-TR" sz="2400" b="1" dirty="0" err="1">
                <a:latin typeface="Times New Roman" panose="02020603050405020304" pitchFamily="18" charset="0"/>
                <a:ea typeface="Times New Roman" panose="02020603050405020304" pitchFamily="18" charset="0"/>
              </a:rPr>
              <a:t>postmodern</a:t>
            </a:r>
            <a:r>
              <a:rPr lang="tr-TR" sz="2400" b="1" dirty="0">
                <a:latin typeface="Times New Roman" panose="02020603050405020304" pitchFamily="18" charset="0"/>
                <a:ea typeface="Times New Roman" panose="02020603050405020304" pitchFamily="18" charset="0"/>
              </a:rPr>
              <a:t> Carmen yorumları ve versiyonları </a:t>
            </a:r>
            <a:r>
              <a:rPr lang="tr-TR" sz="2400" b="1" dirty="0" smtClean="0">
                <a:latin typeface="Times New Roman" panose="02020603050405020304" pitchFamily="18" charset="0"/>
                <a:ea typeface="Times New Roman" panose="02020603050405020304" pitchFamily="18" charset="0"/>
              </a:rPr>
              <a:t>(simülasyon) yapmışlardır: </a:t>
            </a:r>
            <a:r>
              <a:rPr lang="tr-TR" sz="2400" b="1" dirty="0" smtClean="0">
                <a:solidFill>
                  <a:srgbClr val="FF0000"/>
                </a:solidFill>
                <a:latin typeface="Times New Roman" panose="02020603050405020304" pitchFamily="18" charset="0"/>
                <a:ea typeface="Times New Roman" panose="02020603050405020304" pitchFamily="18" charset="0"/>
              </a:rPr>
              <a:t>(ZİJEK)</a:t>
            </a:r>
            <a:endParaRPr lang="tr-TR" sz="24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710234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Basit Sarkaç </a:t>
            </a:r>
            <a:br>
              <a:rPr lang="tr-TR" dirty="0" smtClean="0"/>
            </a:br>
            <a:r>
              <a:rPr lang="tr-TR" dirty="0" smtClean="0"/>
              <a:t>d.1633 </a:t>
            </a:r>
            <a:r>
              <a:rPr lang="tr-TR" dirty="0" err="1" smtClean="0"/>
              <a:t>Pisa</a:t>
            </a:r>
            <a:r>
              <a:rPr lang="tr-TR" dirty="0" smtClean="0"/>
              <a:t> - ö.20yy. ?</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3664" y="2064099"/>
            <a:ext cx="5376672" cy="3598164"/>
          </a:xfrm>
        </p:spPr>
      </p:pic>
    </p:spTree>
    <p:extLst>
      <p:ext uri="{BB962C8B-B14F-4D97-AF65-F5344CB8AC3E}">
        <p14:creationId xmlns:p14="http://schemas.microsoft.com/office/powerpoint/2010/main" val="1850666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Mekanikçi İmgeler</a:t>
            </a:r>
            <a:br>
              <a:rPr lang="tr-TR" dirty="0" smtClean="0"/>
            </a:br>
            <a:r>
              <a:rPr lang="tr-TR" dirty="0" smtClean="0"/>
              <a:t>Simülasyon</a:t>
            </a:r>
            <a:endParaRPr lang="tr-TR" dirty="0"/>
          </a:p>
        </p:txBody>
      </p:sp>
      <p:pic>
        <p:nvPicPr>
          <p:cNvPr id="6" name="Picture 2" descr="modern+times[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31640" y="1988840"/>
            <a:ext cx="5482952" cy="391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54450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4" y="804369"/>
            <a:ext cx="8208912" cy="6053631"/>
          </a:xfrm>
        </p:spPr>
        <p:txBody>
          <a:bodyPr>
            <a:normAutofit/>
          </a:bodyPr>
          <a:lstStyle/>
          <a:p>
            <a:pPr marL="0" indent="0">
              <a:buNone/>
            </a:pPr>
            <a:r>
              <a:rPr lang="tr-TR" dirty="0" smtClean="0"/>
              <a:t>Sıra mekanikçi düşüncenin atomu anlamasına gelmişti, ama burada eksik kalıyordu.  Yeni bir mekanik inşa edilmeliydi. Ama bu indirgemeci düşünce yöntemlerini (küçüklerin </a:t>
            </a:r>
            <a:r>
              <a:rPr lang="tr-TR" dirty="0"/>
              <a:t>i</a:t>
            </a:r>
            <a:r>
              <a:rPr lang="tr-TR" dirty="0" smtClean="0"/>
              <a:t>hmali, kararlılığa gidişi, normalleştirmeyi, çapakların temizlenmesini) içinde de barındırmalıydı.</a:t>
            </a:r>
            <a:r>
              <a:rPr lang="tr-TR" dirty="0"/>
              <a:t> </a:t>
            </a:r>
            <a:r>
              <a:rPr lang="tr-TR" dirty="0">
                <a:solidFill>
                  <a:srgbClr val="FF0000"/>
                </a:solidFill>
              </a:rPr>
              <a:t>Kuantum mekaniği</a:t>
            </a:r>
            <a:r>
              <a:rPr lang="tr-TR" dirty="0" smtClean="0">
                <a:solidFill>
                  <a:srgbClr val="FF0000"/>
                </a:solidFill>
              </a:rPr>
              <a:t>. 1900.</a:t>
            </a:r>
            <a:r>
              <a:rPr lang="tr-TR" dirty="0"/>
              <a:t> </a:t>
            </a:r>
            <a:r>
              <a:rPr lang="tr-TR" dirty="0">
                <a:solidFill>
                  <a:srgbClr val="FF0000"/>
                </a:solidFill>
              </a:rPr>
              <a:t>Max </a:t>
            </a:r>
            <a:r>
              <a:rPr lang="tr-TR" dirty="0" smtClean="0">
                <a:solidFill>
                  <a:srgbClr val="FF0000"/>
                </a:solidFill>
              </a:rPr>
              <a:t>Planck, Einstein </a:t>
            </a:r>
            <a:r>
              <a:rPr lang="tr-TR" dirty="0" smtClean="0"/>
              <a:t>(1905) ve </a:t>
            </a:r>
            <a:r>
              <a:rPr lang="tr-TR" dirty="0" smtClean="0">
                <a:solidFill>
                  <a:srgbClr val="0070C0"/>
                </a:solidFill>
              </a:rPr>
              <a:t>FOTON</a:t>
            </a:r>
            <a:endParaRPr lang="tr-TR" dirty="0">
              <a:solidFill>
                <a:srgbClr val="0070C0"/>
              </a:solidFill>
            </a:endParaRPr>
          </a:p>
        </p:txBody>
      </p:sp>
      <p:pic>
        <p:nvPicPr>
          <p:cNvPr id="4" name="Picture 2" descr="wav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40052" y="4549509"/>
            <a:ext cx="3059112" cy="2111375"/>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892384808"/>
              </p:ext>
            </p:extLst>
          </p:nvPr>
        </p:nvGraphicFramePr>
        <p:xfrm>
          <a:off x="862475" y="5357546"/>
          <a:ext cx="1871663" cy="495300"/>
        </p:xfrm>
        <a:graphic>
          <a:graphicData uri="http://schemas.openxmlformats.org/presentationml/2006/ole">
            <mc:AlternateContent xmlns:mc="http://schemas.openxmlformats.org/markup-compatibility/2006">
              <mc:Choice xmlns:v="urn:schemas-microsoft-com:vml" Requires="v">
                <p:oleObj spid="_x0000_s7249" name="Equation" r:id="rId4" imgW="482400" imgH="177480" progId="Equation.3">
                  <p:embed/>
                </p:oleObj>
              </mc:Choice>
              <mc:Fallback>
                <p:oleObj name="Equation" r:id="rId4" imgW="48240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475" y="5357546"/>
                        <a:ext cx="1871663" cy="495300"/>
                      </a:xfrm>
                      <a:prstGeom prst="rect">
                        <a:avLst/>
                      </a:prstGeom>
                    </p:spPr>
                  </p:pic>
                </p:oleObj>
              </mc:Fallback>
            </mc:AlternateContent>
          </a:graphicData>
        </a:graphic>
      </p:graphicFrame>
      <p:sp>
        <p:nvSpPr>
          <p:cNvPr id="2" name="Metin kutusu 1"/>
          <p:cNvSpPr txBox="1"/>
          <p:nvPr/>
        </p:nvSpPr>
        <p:spPr>
          <a:xfrm>
            <a:off x="897634" y="96483"/>
            <a:ext cx="5000666" cy="707886"/>
          </a:xfrm>
          <a:prstGeom prst="rect">
            <a:avLst/>
          </a:prstGeom>
          <a:noFill/>
        </p:spPr>
        <p:txBody>
          <a:bodyPr wrap="square" rtlCol="0">
            <a:spAutoFit/>
          </a:bodyPr>
          <a:lstStyle/>
          <a:p>
            <a:r>
              <a:rPr lang="tr-TR" sz="4000" dirty="0">
                <a:solidFill>
                  <a:srgbClr val="FF0000"/>
                </a:solidFill>
              </a:rPr>
              <a:t>Kuantum </a:t>
            </a:r>
            <a:r>
              <a:rPr lang="tr-TR" sz="4000" dirty="0" smtClean="0">
                <a:solidFill>
                  <a:srgbClr val="FF0000"/>
                </a:solidFill>
              </a:rPr>
              <a:t>Mekaniği</a:t>
            </a:r>
            <a:r>
              <a:rPr lang="tr-TR" dirty="0">
                <a:solidFill>
                  <a:srgbClr val="FF0000"/>
                </a:solidFill>
              </a:rPr>
              <a:t>.</a:t>
            </a:r>
            <a:endParaRPr lang="tr-TR" dirty="0"/>
          </a:p>
        </p:txBody>
      </p:sp>
    </p:spTree>
    <p:extLst>
      <p:ext uri="{BB962C8B-B14F-4D97-AF65-F5344CB8AC3E}">
        <p14:creationId xmlns:p14="http://schemas.microsoft.com/office/powerpoint/2010/main" val="3580365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Atomla ışıma arasında köprü kuruldu.</a:t>
            </a:r>
            <a:endParaRPr lang="tr-TR" dirty="0"/>
          </a:p>
        </p:txBody>
      </p:sp>
      <p:pic>
        <p:nvPicPr>
          <p:cNvPr id="8194" name="Picture 2"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795" y="5589240"/>
            <a:ext cx="3989335" cy="79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çerik Yer Tutucusu 4"/>
          <p:cNvSpPr txBox="1">
            <a:spLocks noGrp="1"/>
          </p:cNvSpPr>
          <p:nvPr>
            <p:ph idx="1"/>
          </p:nvPr>
        </p:nvSpPr>
        <p:spPr>
          <a:xfrm>
            <a:off x="347663" y="2133600"/>
            <a:ext cx="8229600" cy="3046988"/>
          </a:xfrm>
          <a:prstGeom prst="rect">
            <a:avLst/>
          </a:prstGeom>
          <a:noFill/>
        </p:spPr>
        <p:txBody>
          <a:bodyPr wrap="square" rtlCol="0">
            <a:spAutoFit/>
          </a:bodyPr>
          <a:lstStyle/>
          <a:p>
            <a:r>
              <a:rPr lang="tr-TR" dirty="0" smtClean="0"/>
              <a:t>Orta Yol </a:t>
            </a:r>
            <a:r>
              <a:rPr lang="tr-TR" dirty="0" err="1" smtClean="0"/>
              <a:t>Heisenberg</a:t>
            </a:r>
            <a:r>
              <a:rPr lang="tr-TR" dirty="0" smtClean="0"/>
              <a:t> Belirsizlik ilkesiyle </a:t>
            </a:r>
            <a:r>
              <a:rPr lang="tr-TR" dirty="0" err="1"/>
              <a:t>a</a:t>
            </a:r>
            <a:r>
              <a:rPr lang="tr-TR" dirty="0" err="1" smtClean="0"/>
              <a:t>tom’un</a:t>
            </a:r>
            <a:r>
              <a:rPr lang="tr-TR" dirty="0" smtClean="0"/>
              <a:t> </a:t>
            </a:r>
            <a:r>
              <a:rPr lang="tr-TR" dirty="0" smtClean="0"/>
              <a:t>neden dağılmadığı </a:t>
            </a:r>
            <a:r>
              <a:rPr lang="tr-TR" dirty="0"/>
              <a:t>anlaşılmıştı. </a:t>
            </a:r>
            <a:r>
              <a:rPr lang="tr-TR" dirty="0" smtClean="0"/>
              <a:t>Artık atom için Kopenhagen yorumunun (</a:t>
            </a:r>
            <a:r>
              <a:rPr lang="tr-TR" dirty="0" smtClean="0">
                <a:solidFill>
                  <a:srgbClr val="FF0000"/>
                </a:solidFill>
              </a:rPr>
              <a:t>Pitagorasçı zorunlu kabul</a:t>
            </a:r>
            <a:r>
              <a:rPr lang="tr-TR" dirty="0" smtClean="0"/>
              <a:t>) önü açılmıştı. Ve Einstein serbest parçacıklar için aşağıdaki formülü yazacaktı.</a:t>
            </a:r>
            <a:endParaRPr lang="tr-TR" dirty="0"/>
          </a:p>
        </p:txBody>
      </p:sp>
    </p:spTree>
    <p:extLst>
      <p:ext uri="{BB962C8B-B14F-4D97-AF65-F5344CB8AC3E}">
        <p14:creationId xmlns:p14="http://schemas.microsoft.com/office/powerpoint/2010/main" val="1737478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2834" name="Picture 2" descr="pla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2987675" cy="2832100"/>
          </a:xfrm>
        </p:spPr>
      </p:pic>
      <p:pic>
        <p:nvPicPr>
          <p:cNvPr id="632835" name="Picture 3" descr="atom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200400" y="2490788"/>
            <a:ext cx="2208213" cy="2300287"/>
          </a:xfrm>
        </p:spPr>
      </p:pic>
      <p:sp>
        <p:nvSpPr>
          <p:cNvPr id="632836" name="Text Box 5"/>
          <p:cNvSpPr txBox="1">
            <a:spLocks noChangeArrowheads="1"/>
          </p:cNvSpPr>
          <p:nvPr/>
        </p:nvSpPr>
        <p:spPr bwMode="auto">
          <a:xfrm>
            <a:off x="3203575" y="188913"/>
            <a:ext cx="58324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6pPr>
            <a:lvl7pPr marL="29718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7pPr>
            <a:lvl8pPr marL="34290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8pPr>
            <a:lvl9pPr marL="38862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9pPr>
          </a:lstStyle>
          <a:p>
            <a:pPr defTabSz="914400">
              <a:buClrTx/>
              <a:buSzTx/>
              <a:buFontTx/>
              <a:buNone/>
            </a:pPr>
            <a:r>
              <a:rPr lang="tr-TR" altLang="tr-TR" sz="1800">
                <a:solidFill>
                  <a:schemeClr val="accent2"/>
                </a:solidFill>
              </a:rPr>
              <a:t>Sonrası; yeni pozitivizm, olasılık, kuantum fiziği ve görecelik. </a:t>
            </a:r>
          </a:p>
          <a:p>
            <a:pPr defTabSz="914400">
              <a:buClrTx/>
              <a:buSzTx/>
              <a:buFontTx/>
              <a:buNone/>
            </a:pPr>
            <a:r>
              <a:rPr lang="tr-TR" altLang="tr-TR" sz="1800" b="0">
                <a:solidFill>
                  <a:schemeClr val="tx1"/>
                </a:solidFill>
              </a:rPr>
              <a:t>Modern bilimler 20. yüz yılın başında doğayı (ideal atom dünyası)   atom ve atom altı dünyayı keşfederek teknolojide ve iletişimde atomik yapıların uygulamaları genişledi. (yarı iletkenler, dijital sistemler). </a:t>
            </a:r>
          </a:p>
          <a:p>
            <a:pPr defTabSz="914400">
              <a:buClrTx/>
              <a:buSzTx/>
              <a:buFontTx/>
              <a:buNone/>
            </a:pPr>
            <a:endParaRPr lang="tr-TR" altLang="tr-TR" sz="2400" b="0">
              <a:solidFill>
                <a:schemeClr val="tx1"/>
              </a:solidFill>
            </a:endParaRPr>
          </a:p>
        </p:txBody>
      </p:sp>
      <p:pic>
        <p:nvPicPr>
          <p:cNvPr id="632837" name="Picture 2" descr="energylevel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589463"/>
            <a:ext cx="3132137"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4907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827088" y="274638"/>
            <a:ext cx="6848475" cy="736600"/>
          </a:xfrm>
        </p:spPr>
        <p:txBody>
          <a:bodyPr>
            <a:normAutofit fontScale="90000"/>
          </a:bodyPr>
          <a:lstStyle/>
          <a:p>
            <a:r>
              <a:rPr lang="tr-TR" altLang="tr-TR" dirty="0" smtClean="0">
                <a:solidFill>
                  <a:srgbClr val="FF33CC"/>
                </a:solidFill>
              </a:rPr>
              <a:t>Problemler?</a:t>
            </a:r>
          </a:p>
        </p:txBody>
      </p:sp>
      <p:sp>
        <p:nvSpPr>
          <p:cNvPr id="329731" name="Rectangle 3"/>
          <p:cNvSpPr>
            <a:spLocks noGrp="1" noChangeArrowheads="1"/>
          </p:cNvSpPr>
          <p:nvPr>
            <p:ph type="body" idx="1"/>
          </p:nvPr>
        </p:nvSpPr>
        <p:spPr>
          <a:xfrm>
            <a:off x="179388" y="5013325"/>
            <a:ext cx="4392612" cy="1512019"/>
          </a:xfrm>
        </p:spPr>
        <p:txBody>
          <a:bodyPr>
            <a:normAutofit fontScale="85000" lnSpcReduction="20000"/>
          </a:bodyPr>
          <a:lstStyle/>
          <a:p>
            <a:pPr>
              <a:lnSpc>
                <a:spcPct val="80000"/>
              </a:lnSpc>
            </a:pPr>
            <a:r>
              <a:rPr lang="tr-TR" altLang="tr-TR" b="1" dirty="0" smtClean="0">
                <a:solidFill>
                  <a:schemeClr val="accent2"/>
                </a:solidFill>
              </a:rPr>
              <a:t>-</a:t>
            </a:r>
            <a:r>
              <a:rPr lang="tr-TR" altLang="tr-TR" b="1" dirty="0" err="1" smtClean="0">
                <a:solidFill>
                  <a:schemeClr val="accent2"/>
                </a:solidFill>
              </a:rPr>
              <a:t>Higgs</a:t>
            </a:r>
            <a:r>
              <a:rPr lang="tr-TR" altLang="tr-TR" b="1" dirty="0" smtClean="0">
                <a:solidFill>
                  <a:schemeClr val="accent2"/>
                </a:solidFill>
              </a:rPr>
              <a:t> </a:t>
            </a:r>
            <a:r>
              <a:rPr lang="tr-TR" altLang="tr-TR" b="1" dirty="0" err="1" smtClean="0">
                <a:solidFill>
                  <a:schemeClr val="accent2"/>
                </a:solidFill>
              </a:rPr>
              <a:t>Particle</a:t>
            </a:r>
            <a:r>
              <a:rPr lang="tr-TR" altLang="tr-TR" b="1" dirty="0" smtClean="0">
                <a:solidFill>
                  <a:schemeClr val="accent2"/>
                </a:solidFill>
              </a:rPr>
              <a:t> (</a:t>
            </a:r>
            <a:r>
              <a:rPr lang="tr-TR" altLang="tr-TR" b="1" dirty="0" err="1" smtClean="0">
                <a:solidFill>
                  <a:schemeClr val="accent2"/>
                </a:solidFill>
              </a:rPr>
              <a:t>God’s</a:t>
            </a:r>
            <a:r>
              <a:rPr lang="tr-TR" altLang="tr-TR" b="1" dirty="0" smtClean="0">
                <a:solidFill>
                  <a:schemeClr val="accent2"/>
                </a:solidFill>
              </a:rPr>
              <a:t> </a:t>
            </a:r>
            <a:r>
              <a:rPr lang="tr-TR" altLang="tr-TR" b="1" dirty="0" err="1" smtClean="0">
                <a:solidFill>
                  <a:schemeClr val="accent2"/>
                </a:solidFill>
              </a:rPr>
              <a:t>Particle</a:t>
            </a:r>
            <a:r>
              <a:rPr lang="tr-TR" altLang="tr-TR" b="1" dirty="0" smtClean="0">
                <a:solidFill>
                  <a:schemeClr val="accent2"/>
                </a:solidFill>
              </a:rPr>
              <a:t>)</a:t>
            </a:r>
          </a:p>
          <a:p>
            <a:pPr>
              <a:lnSpc>
                <a:spcPct val="80000"/>
              </a:lnSpc>
            </a:pPr>
            <a:endParaRPr lang="tr-TR" altLang="tr-TR" b="1" dirty="0" smtClean="0">
              <a:solidFill>
                <a:schemeClr val="accent2"/>
              </a:solidFill>
            </a:endParaRPr>
          </a:p>
          <a:p>
            <a:pPr>
              <a:lnSpc>
                <a:spcPct val="80000"/>
              </a:lnSpc>
            </a:pPr>
            <a:r>
              <a:rPr lang="tr-TR" altLang="tr-TR" b="1" dirty="0" smtClean="0">
                <a:solidFill>
                  <a:schemeClr val="accent2"/>
                </a:solidFill>
              </a:rPr>
              <a:t>-Standart Model (</a:t>
            </a:r>
            <a:r>
              <a:rPr lang="tr-TR" altLang="tr-TR" b="1" dirty="0" err="1" smtClean="0">
                <a:solidFill>
                  <a:schemeClr val="accent2"/>
                </a:solidFill>
              </a:rPr>
              <a:t>Gauge</a:t>
            </a:r>
            <a:r>
              <a:rPr lang="tr-TR" altLang="tr-TR" b="1" dirty="0" smtClean="0">
                <a:solidFill>
                  <a:schemeClr val="accent2"/>
                </a:solidFill>
              </a:rPr>
              <a:t> </a:t>
            </a:r>
            <a:r>
              <a:rPr lang="tr-TR" altLang="tr-TR" b="1" dirty="0" err="1" smtClean="0">
                <a:solidFill>
                  <a:schemeClr val="accent2"/>
                </a:solidFill>
              </a:rPr>
              <a:t>Theories</a:t>
            </a:r>
            <a:r>
              <a:rPr lang="tr-TR" altLang="tr-TR" b="1" dirty="0" smtClean="0">
                <a:solidFill>
                  <a:schemeClr val="accent2"/>
                </a:solidFill>
              </a:rPr>
              <a:t>) </a:t>
            </a:r>
          </a:p>
          <a:p>
            <a:pPr>
              <a:lnSpc>
                <a:spcPct val="80000"/>
              </a:lnSpc>
            </a:pPr>
            <a:endParaRPr lang="tr-TR" altLang="tr-TR" sz="800" dirty="0" smtClean="0">
              <a:solidFill>
                <a:schemeClr val="accent1"/>
              </a:solidFill>
            </a:endParaRPr>
          </a:p>
          <a:p>
            <a:pPr>
              <a:lnSpc>
                <a:spcPct val="80000"/>
              </a:lnSpc>
            </a:pPr>
            <a:endParaRPr lang="tr-TR" altLang="tr-TR" sz="800" dirty="0" smtClean="0">
              <a:solidFill>
                <a:schemeClr val="accent2"/>
              </a:solidFill>
            </a:endParaRPr>
          </a:p>
          <a:p>
            <a:pPr>
              <a:lnSpc>
                <a:spcPct val="80000"/>
              </a:lnSpc>
            </a:pPr>
            <a:endParaRPr lang="tr-TR" altLang="tr-TR" sz="800" dirty="0" smtClean="0"/>
          </a:p>
        </p:txBody>
      </p:sp>
      <p:pic>
        <p:nvPicPr>
          <p:cNvPr id="329732" name="Picture 4" descr="File:CMS Higgs-even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96975"/>
            <a:ext cx="3744912" cy="3449638"/>
          </a:xfrm>
          <a:prstGeom prst="rect">
            <a:avLst/>
          </a:prstGeom>
          <a:noFill/>
          <a:extLst>
            <a:ext uri="{909E8E84-426E-40DD-AFC4-6F175D3DCCD1}">
              <a14:hiddenFill xmlns:a14="http://schemas.microsoft.com/office/drawing/2010/main">
                <a:solidFill>
                  <a:srgbClr val="FFFFFF"/>
                </a:solidFill>
              </a14:hiddenFill>
            </a:ext>
          </a:extLst>
        </p:spPr>
      </p:pic>
      <p:pic>
        <p:nvPicPr>
          <p:cNvPr id="329733" name="Picture 5" descr="DarkMatterP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1341438"/>
            <a:ext cx="4248150" cy="2368550"/>
          </a:xfrm>
          <a:prstGeom prst="rect">
            <a:avLst/>
          </a:prstGeom>
          <a:noFill/>
          <a:extLst>
            <a:ext uri="{909E8E84-426E-40DD-AFC4-6F175D3DCCD1}">
              <a14:hiddenFill xmlns:a14="http://schemas.microsoft.com/office/drawing/2010/main">
                <a:solidFill>
                  <a:srgbClr val="FFFFFF"/>
                </a:solidFill>
              </a14:hiddenFill>
            </a:ext>
          </a:extLst>
        </p:spPr>
      </p:pic>
      <p:sp>
        <p:nvSpPr>
          <p:cNvPr id="329734" name="Text Box 6"/>
          <p:cNvSpPr txBox="1">
            <a:spLocks noChangeArrowheads="1"/>
          </p:cNvSpPr>
          <p:nvPr/>
        </p:nvSpPr>
        <p:spPr bwMode="auto">
          <a:xfrm>
            <a:off x="4140200" y="3789363"/>
            <a:ext cx="5003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anose="02020603050405020304" pitchFamily="18" charset="0"/>
              <a:buNone/>
            </a:pPr>
            <a:r>
              <a:rPr lang="tr-TR" altLang="tr-TR" sz="4000" b="1" dirty="0"/>
              <a:t>-Dark </a:t>
            </a:r>
            <a:r>
              <a:rPr lang="tr-TR" altLang="tr-TR" sz="4000" b="1" dirty="0" err="1"/>
              <a:t>Matter</a:t>
            </a:r>
            <a:endParaRPr lang="tr-TR" altLang="tr-TR" sz="4000" b="1" dirty="0"/>
          </a:p>
          <a:p>
            <a:pPr>
              <a:buClr>
                <a:srgbClr val="000000"/>
              </a:buClr>
              <a:buSzPct val="100000"/>
              <a:buFont typeface="Times New Roman" panose="02020603050405020304" pitchFamily="18" charset="0"/>
              <a:buNone/>
            </a:pPr>
            <a:r>
              <a:rPr lang="tr-TR" altLang="tr-TR" sz="4000" b="1" dirty="0"/>
              <a:t>-Dark </a:t>
            </a:r>
            <a:r>
              <a:rPr lang="tr-TR" altLang="tr-TR" sz="4000" b="1" dirty="0" err="1"/>
              <a:t>Energy</a:t>
            </a:r>
            <a:endParaRPr lang="tr-TR" altLang="tr-TR" sz="4000" b="1" dirty="0"/>
          </a:p>
        </p:txBody>
      </p:sp>
    </p:spTree>
    <p:extLst>
      <p:ext uri="{BB962C8B-B14F-4D97-AF65-F5344CB8AC3E}">
        <p14:creationId xmlns:p14="http://schemas.microsoft.com/office/powerpoint/2010/main" val="290676623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Video (Kaos) </a:t>
            </a:r>
            <a:r>
              <a:rPr lang="tr-TR" dirty="0" err="1" smtClean="0"/>
              <a:t>Killed</a:t>
            </a:r>
            <a:r>
              <a:rPr lang="tr-TR" dirty="0" smtClean="0"/>
              <a:t> </a:t>
            </a:r>
            <a:r>
              <a:rPr lang="tr-TR" dirty="0" err="1" smtClean="0"/>
              <a:t>Radio</a:t>
            </a:r>
            <a:r>
              <a:rPr lang="tr-TR" dirty="0" smtClean="0"/>
              <a:t> Star (Kozmos)</a:t>
            </a:r>
            <a:endParaRPr lang="tr-TR" dirty="0"/>
          </a:p>
        </p:txBody>
      </p:sp>
      <p:sp>
        <p:nvSpPr>
          <p:cNvPr id="4" name="Rectangle 2"/>
          <p:cNvSpPr>
            <a:spLocks noGrp="1" noChangeArrowheads="1"/>
          </p:cNvSpPr>
          <p:nvPr>
            <p:ph type="title"/>
          </p:nvPr>
        </p:nvSpPr>
        <p:spPr/>
        <p:txBody>
          <a:bodyPr>
            <a:normAutofit fontScale="90000"/>
          </a:bodyPr>
          <a:lstStyle/>
          <a:p>
            <a:pPr algn="l"/>
            <a:r>
              <a:rPr lang="tr-TR" altLang="tr-TR" sz="3200" b="1" dirty="0">
                <a:solidFill>
                  <a:srgbClr val="FF0000"/>
                </a:solidFill>
              </a:rPr>
              <a:t>B</a:t>
            </a:r>
            <a:r>
              <a:rPr lang="tr-TR" altLang="tr-TR" sz="3200" b="1" dirty="0" smtClean="0">
                <a:solidFill>
                  <a:srgbClr val="FF0000"/>
                </a:solidFill>
              </a:rPr>
              <a:t>asit sarkacın Karizmasının sonu:</a:t>
            </a:r>
            <a:br>
              <a:rPr lang="tr-TR" altLang="tr-TR" sz="3200" b="1" dirty="0" smtClean="0">
                <a:solidFill>
                  <a:srgbClr val="FF0000"/>
                </a:solidFill>
              </a:rPr>
            </a:br>
            <a:r>
              <a:rPr lang="tr-TR" altLang="tr-TR" sz="3200" b="1" dirty="0" smtClean="0">
                <a:solidFill>
                  <a:srgbClr val="FF0000"/>
                </a:solidFill>
              </a:rPr>
              <a:t> (Duyarsız, İndirgemeci </a:t>
            </a:r>
            <a:r>
              <a:rPr lang="tr-TR" altLang="tr-TR" sz="3200" b="1" dirty="0">
                <a:solidFill>
                  <a:srgbClr val="FF0000"/>
                </a:solidFill>
              </a:rPr>
              <a:t>düşüncenin gözden düşmesi)</a:t>
            </a:r>
            <a:endParaRPr lang="tr-TR" altLang="tr-TR" sz="3200" b="1" dirty="0" smtClean="0">
              <a:solidFill>
                <a:srgbClr val="FF0000"/>
              </a:solidFill>
            </a:endParaRPr>
          </a:p>
        </p:txBody>
      </p:sp>
      <p:sp>
        <p:nvSpPr>
          <p:cNvPr id="5" name="Text Box 7"/>
          <p:cNvSpPr txBox="1">
            <a:spLocks noChangeArrowheads="1"/>
          </p:cNvSpPr>
          <p:nvPr/>
        </p:nvSpPr>
        <p:spPr bwMode="auto">
          <a:xfrm>
            <a:off x="2411760" y="2924944"/>
            <a:ext cx="3456384"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altLang="tr-TR" sz="2800" dirty="0">
                <a:solidFill>
                  <a:srgbClr val="FF33CC"/>
                </a:solidFill>
              </a:rPr>
              <a:t>Kelebek ok yay almış</a:t>
            </a:r>
            <a:br>
              <a:rPr lang="tr-TR" altLang="tr-TR" sz="2800" dirty="0">
                <a:solidFill>
                  <a:srgbClr val="FF33CC"/>
                </a:solidFill>
              </a:rPr>
            </a:br>
            <a:r>
              <a:rPr lang="tr-TR" altLang="tr-TR" sz="2800" dirty="0">
                <a:solidFill>
                  <a:srgbClr val="FF33CC"/>
                </a:solidFill>
              </a:rPr>
              <a:t>Ava </a:t>
            </a:r>
            <a:r>
              <a:rPr lang="tr-TR" altLang="tr-TR" sz="2800" dirty="0" err="1">
                <a:solidFill>
                  <a:srgbClr val="FF33CC"/>
                </a:solidFill>
              </a:rPr>
              <a:t>şikare</a:t>
            </a:r>
            <a:r>
              <a:rPr lang="tr-TR" altLang="tr-TR" sz="2800" dirty="0">
                <a:solidFill>
                  <a:srgbClr val="FF33CC"/>
                </a:solidFill>
              </a:rPr>
              <a:t> çıkmış</a:t>
            </a:r>
            <a:br>
              <a:rPr lang="tr-TR" altLang="tr-TR" sz="2800" dirty="0">
                <a:solidFill>
                  <a:srgbClr val="FF33CC"/>
                </a:solidFill>
              </a:rPr>
            </a:br>
            <a:r>
              <a:rPr lang="tr-TR" altLang="tr-TR" sz="2800" dirty="0" err="1">
                <a:solidFill>
                  <a:srgbClr val="FF33CC"/>
                </a:solidFill>
              </a:rPr>
              <a:t>Tonuzları</a:t>
            </a:r>
            <a:r>
              <a:rPr lang="tr-TR" altLang="tr-TR" sz="2800" dirty="0">
                <a:solidFill>
                  <a:srgbClr val="FF33CC"/>
                </a:solidFill>
              </a:rPr>
              <a:t> korkutur</a:t>
            </a:r>
            <a:br>
              <a:rPr lang="tr-TR" altLang="tr-TR" sz="2800" dirty="0">
                <a:solidFill>
                  <a:srgbClr val="FF33CC"/>
                </a:solidFill>
              </a:rPr>
            </a:br>
            <a:r>
              <a:rPr lang="tr-TR" altLang="tr-TR" sz="2800" dirty="0" err="1">
                <a:solidFill>
                  <a:srgbClr val="FF33CC"/>
                </a:solidFill>
              </a:rPr>
              <a:t>Ayuları</a:t>
            </a:r>
            <a:r>
              <a:rPr lang="tr-TR" altLang="tr-TR" sz="2800" dirty="0">
                <a:solidFill>
                  <a:srgbClr val="FF33CC"/>
                </a:solidFill>
              </a:rPr>
              <a:t> kaçmaya</a:t>
            </a:r>
            <a:br>
              <a:rPr lang="tr-TR" altLang="tr-TR" sz="2800" dirty="0">
                <a:solidFill>
                  <a:srgbClr val="FF33CC"/>
                </a:solidFill>
              </a:rPr>
            </a:br>
            <a:r>
              <a:rPr lang="tr-TR" altLang="tr-TR" sz="2800" dirty="0">
                <a:solidFill>
                  <a:srgbClr val="000000"/>
                </a:solidFill>
              </a:rPr>
              <a:t/>
            </a:r>
            <a:br>
              <a:rPr lang="tr-TR" altLang="tr-TR" sz="2800" dirty="0">
                <a:solidFill>
                  <a:srgbClr val="000000"/>
                </a:solidFill>
              </a:rPr>
            </a:br>
            <a:r>
              <a:rPr lang="tr-TR" altLang="tr-TR" sz="2800" dirty="0">
                <a:solidFill>
                  <a:schemeClr val="accent2"/>
                </a:solidFill>
              </a:rPr>
              <a:t>Kaygusuz Abdal</a:t>
            </a:r>
            <a:r>
              <a:rPr lang="tr-TR" altLang="tr-TR" dirty="0">
                <a:solidFill>
                  <a:srgbClr val="000000"/>
                </a:solidFill>
              </a:rPr>
              <a:t/>
            </a:r>
            <a:br>
              <a:rPr lang="tr-TR" altLang="tr-TR" dirty="0">
                <a:solidFill>
                  <a:srgbClr val="000000"/>
                </a:solidFill>
              </a:rPr>
            </a:br>
            <a:endParaRPr lang="tr-TR" altLang="tr-TR" dirty="0">
              <a:solidFill>
                <a:srgbClr val="000000"/>
              </a:solidFill>
            </a:endParaRPr>
          </a:p>
        </p:txBody>
      </p:sp>
    </p:spTree>
    <p:extLst>
      <p:ext uri="{BB962C8B-B14F-4D97-AF65-F5344CB8AC3E}">
        <p14:creationId xmlns:p14="http://schemas.microsoft.com/office/powerpoint/2010/main" val="2217104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f7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91442" y="3868837"/>
            <a:ext cx="5119022" cy="2736762"/>
          </a:xfrm>
        </p:spPr>
      </p:pic>
      <p:pic>
        <p:nvPicPr>
          <p:cNvPr id="5" name="Picture 8" descr="pendulu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4008" y="27789"/>
            <a:ext cx="4248150" cy="27225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868837"/>
            <a:ext cx="2843287" cy="267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476672"/>
            <a:ext cx="2346140" cy="2660706"/>
          </a:xfrm>
          <a:prstGeom prst="rect">
            <a:avLst/>
          </a:prstGeom>
        </p:spPr>
      </p:pic>
      <p:sp>
        <p:nvSpPr>
          <p:cNvPr id="7" name="Text Box 4"/>
          <p:cNvSpPr txBox="1">
            <a:spLocks noChangeArrowheads="1"/>
          </p:cNvSpPr>
          <p:nvPr/>
        </p:nvSpPr>
        <p:spPr bwMode="auto">
          <a:xfrm>
            <a:off x="1691680" y="3045482"/>
            <a:ext cx="547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defTabSz="914400" eaLnBrk="1" hangingPunct="1">
              <a:spcBef>
                <a:spcPct val="0"/>
              </a:spcBef>
              <a:buClrTx/>
              <a:buSzTx/>
              <a:buFontTx/>
              <a:buNone/>
            </a:pPr>
            <a:r>
              <a:rPr lang="tr-TR" altLang="tr-TR" b="1" dirty="0">
                <a:solidFill>
                  <a:srgbClr val="0033CC"/>
                </a:solidFill>
              </a:rPr>
              <a:t>KAOS KURAMI; LORENZ, 1961</a:t>
            </a:r>
            <a:r>
              <a:rPr lang="tr-TR" altLang="tr-TR" sz="1800" dirty="0">
                <a:solidFill>
                  <a:srgbClr val="0033CC"/>
                </a:solidFill>
              </a:rPr>
              <a:t>    </a:t>
            </a:r>
          </a:p>
        </p:txBody>
      </p:sp>
      <p:sp>
        <p:nvSpPr>
          <p:cNvPr id="8" name="Text Box 6"/>
          <p:cNvSpPr txBox="1">
            <a:spLocks noChangeArrowheads="1"/>
          </p:cNvSpPr>
          <p:nvPr/>
        </p:nvSpPr>
        <p:spPr bwMode="auto">
          <a:xfrm>
            <a:off x="5708281" y="3534104"/>
            <a:ext cx="2119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1" hangingPunct="1">
              <a:spcBef>
                <a:spcPct val="20000"/>
              </a:spcBef>
              <a:buClrTx/>
              <a:buSzTx/>
              <a:buFontTx/>
              <a:buNone/>
            </a:pPr>
            <a:r>
              <a:rPr lang="tr-TR" altLang="tr-TR" sz="1800" b="1" dirty="0">
                <a:solidFill>
                  <a:srgbClr val="FF0000"/>
                </a:solidFill>
              </a:rPr>
              <a:t>Kelebek Etkisi</a:t>
            </a:r>
          </a:p>
        </p:txBody>
      </p:sp>
      <p:sp>
        <p:nvSpPr>
          <p:cNvPr id="3" name="Metin kutusu 2"/>
          <p:cNvSpPr txBox="1"/>
          <p:nvPr/>
        </p:nvSpPr>
        <p:spPr>
          <a:xfrm>
            <a:off x="1465945" y="1003858"/>
            <a:ext cx="1916894" cy="1561046"/>
          </a:xfrm>
          <a:prstGeom prst="rect">
            <a:avLst/>
          </a:prstGeom>
          <a:noFill/>
        </p:spPr>
        <p:txBody>
          <a:bodyPr wrap="square" rtlCol="0">
            <a:spAutoFit/>
          </a:bodyPr>
          <a:lstStyle/>
          <a:p>
            <a:endParaRPr lang="tr-TR" dirty="0"/>
          </a:p>
        </p:txBody>
      </p:sp>
      <p:sp>
        <p:nvSpPr>
          <p:cNvPr id="11" name="Metin kutusu 10"/>
          <p:cNvSpPr txBox="1"/>
          <p:nvPr/>
        </p:nvSpPr>
        <p:spPr>
          <a:xfrm>
            <a:off x="491747" y="169774"/>
            <a:ext cx="3865289" cy="523220"/>
          </a:xfrm>
          <a:prstGeom prst="rect">
            <a:avLst/>
          </a:prstGeom>
          <a:noFill/>
        </p:spPr>
        <p:txBody>
          <a:bodyPr wrap="none" rtlCol="0">
            <a:spAutoFit/>
          </a:bodyPr>
          <a:lstStyle/>
          <a:p>
            <a:r>
              <a:rPr lang="tr-TR" sz="2800" b="1" dirty="0" smtClean="0"/>
              <a:t>BASİT SARKAÇ DUYARSIZ</a:t>
            </a:r>
            <a:endParaRPr lang="tr-TR" sz="2800" b="1" dirty="0"/>
          </a:p>
        </p:txBody>
      </p:sp>
    </p:spTree>
    <p:extLst>
      <p:ext uri="{BB962C8B-B14F-4D97-AF65-F5344CB8AC3E}">
        <p14:creationId xmlns:p14="http://schemas.microsoft.com/office/powerpoint/2010/main" val="1616133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88640"/>
            <a:ext cx="8363272" cy="648072"/>
          </a:xfrm>
        </p:spPr>
        <p:txBody>
          <a:bodyPr>
            <a:normAutofit/>
          </a:bodyPr>
          <a:lstStyle/>
          <a:p>
            <a:r>
              <a:rPr lang="tr-TR" sz="3200" b="1" dirty="0" smtClean="0"/>
              <a:t>KAOS KURAMININ BABASI KİM?</a:t>
            </a:r>
            <a:endParaRPr lang="tr-TR" sz="3200" b="1" dirty="0"/>
          </a:p>
        </p:txBody>
      </p:sp>
      <p:sp>
        <p:nvSpPr>
          <p:cNvPr id="3" name="İçerik Yer Tutucusu 2"/>
          <p:cNvSpPr>
            <a:spLocks noGrp="1"/>
          </p:cNvSpPr>
          <p:nvPr>
            <p:ph idx="1"/>
          </p:nvPr>
        </p:nvSpPr>
        <p:spPr>
          <a:xfrm>
            <a:off x="462069" y="2810564"/>
            <a:ext cx="8363272" cy="3686924"/>
          </a:xfrm>
        </p:spPr>
        <p:txBody>
          <a:bodyPr>
            <a:normAutofit fontScale="92500" lnSpcReduction="10000"/>
          </a:bodyPr>
          <a:lstStyle/>
          <a:p>
            <a:r>
              <a:rPr lang="tr-TR" b="1" dirty="0" smtClean="0">
                <a:solidFill>
                  <a:srgbClr val="FF0000"/>
                </a:solidFill>
              </a:rPr>
              <a:t>“</a:t>
            </a:r>
            <a:r>
              <a:rPr lang="tr-TR" b="1" dirty="0">
                <a:solidFill>
                  <a:srgbClr val="FF0000"/>
                </a:solidFill>
              </a:rPr>
              <a:t>Bazı özel dinamik (</a:t>
            </a:r>
            <a:r>
              <a:rPr lang="tr-TR" b="1" i="1" dirty="0">
                <a:solidFill>
                  <a:srgbClr val="FF0000"/>
                </a:solidFill>
              </a:rPr>
              <a:t>zamanla değişen</a:t>
            </a:r>
            <a:r>
              <a:rPr lang="tr-TR" b="1" dirty="0">
                <a:solidFill>
                  <a:srgbClr val="FF0000"/>
                </a:solidFill>
              </a:rPr>
              <a:t>) yapılarda başlangıç koşullarındaki küçük değişiklikler son durumda büyük farklılıklar üretebilir</a:t>
            </a:r>
            <a:r>
              <a:rPr lang="tr-TR" b="1" dirty="0" smtClean="0">
                <a:solidFill>
                  <a:srgbClr val="FF0000"/>
                </a:solidFill>
              </a:rPr>
              <a:t>.”</a:t>
            </a:r>
            <a:r>
              <a:rPr lang="tr-TR" b="1" dirty="0">
                <a:solidFill>
                  <a:srgbClr val="FF0000"/>
                </a:solidFill>
              </a:rPr>
              <a:t> </a:t>
            </a:r>
            <a:endParaRPr lang="tr-TR" b="1" dirty="0" smtClean="0">
              <a:solidFill>
                <a:srgbClr val="FF0000"/>
              </a:solidFill>
            </a:endParaRPr>
          </a:p>
          <a:p>
            <a:r>
              <a:rPr lang="tr-TR" sz="2600" b="1" i="1" dirty="0" err="1" smtClean="0"/>
              <a:t>Henri</a:t>
            </a:r>
            <a:r>
              <a:rPr lang="tr-TR" sz="2600" b="1" i="1" dirty="0" smtClean="0"/>
              <a:t> </a:t>
            </a:r>
            <a:r>
              <a:rPr lang="tr-TR" sz="2600" b="1" i="1" dirty="0"/>
              <a:t>Poincare (</a:t>
            </a:r>
            <a:r>
              <a:rPr lang="tr-TR" sz="2600" b="1" i="1" dirty="0" smtClean="0"/>
              <a:t>1854-1912), Bilim </a:t>
            </a:r>
            <a:r>
              <a:rPr lang="tr-TR" sz="2600" b="1" i="1" dirty="0"/>
              <a:t>ve Metot, 1903. . (Kitabın Türkçesi MEB, 1950ler) </a:t>
            </a:r>
          </a:p>
          <a:p>
            <a:pPr marL="0" indent="0">
              <a:buNone/>
            </a:pPr>
            <a:endParaRPr lang="tr-TR" sz="2600" dirty="0" smtClean="0"/>
          </a:p>
          <a:p>
            <a:pPr marL="0" indent="0">
              <a:buNone/>
            </a:pPr>
            <a:r>
              <a:rPr lang="tr-TR" sz="2600" dirty="0" smtClean="0"/>
              <a:t> </a:t>
            </a:r>
            <a:r>
              <a:rPr lang="tr-TR" sz="2600" b="1" dirty="0" smtClean="0">
                <a:solidFill>
                  <a:srgbClr val="FF0000"/>
                </a:solidFill>
              </a:rPr>
              <a:t>Poincare</a:t>
            </a:r>
            <a:r>
              <a:rPr lang="tr-TR" sz="2600" dirty="0" smtClean="0"/>
              <a:t> </a:t>
            </a:r>
            <a:r>
              <a:rPr lang="tr-TR" sz="2600" b="1" dirty="0" smtClean="0">
                <a:solidFill>
                  <a:srgbClr val="FF0000"/>
                </a:solidFill>
              </a:rPr>
              <a:t>üç cisim probleminin çözülemeyeceğini kanıtlamıştı (1889) ve bu </a:t>
            </a:r>
            <a:r>
              <a:rPr lang="tr-TR" sz="2600" b="1" dirty="0" smtClean="0"/>
              <a:t>cümlesi onun kaos kuramının babası sayılmasına neden olmuştur</a:t>
            </a:r>
            <a:endParaRPr lang="tr-TR" sz="2600" b="1" dirty="0"/>
          </a:p>
        </p:txBody>
      </p:sp>
      <p:sp>
        <p:nvSpPr>
          <p:cNvPr id="5" name="Dikdörtgen 4"/>
          <p:cNvSpPr/>
          <p:nvPr/>
        </p:nvSpPr>
        <p:spPr>
          <a:xfrm>
            <a:off x="323528" y="836712"/>
            <a:ext cx="8640959" cy="1323439"/>
          </a:xfrm>
          <a:prstGeom prst="rect">
            <a:avLst/>
          </a:prstGeom>
        </p:spPr>
        <p:txBody>
          <a:bodyPr wrap="square">
            <a:spAutoFit/>
          </a:bodyPr>
          <a:lstStyle/>
          <a:p>
            <a:r>
              <a:rPr lang="tr-TR" sz="2800" b="1" dirty="0">
                <a:latin typeface="Times New Roman" panose="02020603050405020304" pitchFamily="18" charset="0"/>
                <a:ea typeface="Times New Roman" panose="02020603050405020304" pitchFamily="18" charset="0"/>
              </a:rPr>
              <a:t>“Öfke rüzgar gibidir, bir süre sonra diner, ama gönüllerde birçok dal kırılmıştır bile.” </a:t>
            </a:r>
            <a:endParaRPr lang="tr-TR" sz="2800" b="1" dirty="0" smtClean="0">
              <a:latin typeface="Times New Roman" panose="02020603050405020304" pitchFamily="18" charset="0"/>
              <a:ea typeface="Times New Roman" panose="02020603050405020304" pitchFamily="18" charset="0"/>
            </a:endParaRPr>
          </a:p>
          <a:p>
            <a:r>
              <a:rPr lang="tr-TR" sz="2400" b="1" i="1" dirty="0" smtClean="0">
                <a:solidFill>
                  <a:srgbClr val="0070C0"/>
                </a:solidFill>
                <a:latin typeface="Times New Roman" panose="02020603050405020304" pitchFamily="18" charset="0"/>
                <a:ea typeface="Times New Roman" panose="02020603050405020304" pitchFamily="18" charset="0"/>
              </a:rPr>
              <a:t>Hz. Mevlana</a:t>
            </a:r>
            <a:r>
              <a:rPr lang="tr-TR" altLang="tr-TR" sz="2400" b="1" i="1" dirty="0">
                <a:solidFill>
                  <a:srgbClr val="0070C0"/>
                </a:solidFill>
              </a:rPr>
              <a:t> (1207-1273) </a:t>
            </a:r>
            <a:endParaRPr lang="tr-TR" sz="2400" b="1" i="1" dirty="0">
              <a:solidFill>
                <a:srgbClr val="0070C0"/>
              </a:solidFill>
            </a:endParaRPr>
          </a:p>
        </p:txBody>
      </p:sp>
    </p:spTree>
    <p:extLst>
      <p:ext uri="{BB962C8B-B14F-4D97-AF65-F5344CB8AC3E}">
        <p14:creationId xmlns:p14="http://schemas.microsoft.com/office/powerpoint/2010/main" val="2924716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188640"/>
            <a:ext cx="8507288" cy="864096"/>
          </a:xfrm>
        </p:spPr>
        <p:txBody>
          <a:bodyPr>
            <a:normAutofit fontScale="90000"/>
          </a:bodyPr>
          <a:lstStyle/>
          <a:p>
            <a:pPr algn="l"/>
            <a:r>
              <a:rPr lang="tr-TR" altLang="tr-TR" sz="3200" b="1" dirty="0" err="1" smtClean="0">
                <a:solidFill>
                  <a:srgbClr val="FF0000"/>
                </a:solidFill>
              </a:rPr>
              <a:t>Leibniz’in</a:t>
            </a:r>
            <a:r>
              <a:rPr lang="tr-TR" altLang="tr-TR" sz="3200" b="1" dirty="0" smtClean="0">
                <a:solidFill>
                  <a:srgbClr val="FF0000"/>
                </a:solidFill>
              </a:rPr>
              <a:t> Yolunda Gılgamış Mitolojisinin </a:t>
            </a:r>
            <a:br>
              <a:rPr lang="tr-TR" altLang="tr-TR" sz="3200" b="1" dirty="0" smtClean="0">
                <a:solidFill>
                  <a:srgbClr val="FF0000"/>
                </a:solidFill>
              </a:rPr>
            </a:br>
            <a:r>
              <a:rPr lang="tr-TR" altLang="tr-TR" sz="3200" b="1" dirty="0" smtClean="0">
                <a:solidFill>
                  <a:srgbClr val="FF0000"/>
                </a:solidFill>
              </a:rPr>
              <a:t>(Cenneti-Yasaları bulma) Yeni Serüveni</a:t>
            </a:r>
          </a:p>
        </p:txBody>
      </p:sp>
      <p:sp>
        <p:nvSpPr>
          <p:cNvPr id="10243" name="Rectangle 3"/>
          <p:cNvSpPr>
            <a:spLocks noGrp="1" noChangeArrowheads="1"/>
          </p:cNvSpPr>
          <p:nvPr>
            <p:ph type="body" idx="1"/>
          </p:nvPr>
        </p:nvSpPr>
        <p:spPr>
          <a:xfrm>
            <a:off x="457200" y="1340768"/>
            <a:ext cx="8507288" cy="5517232"/>
          </a:xfrm>
        </p:spPr>
        <p:txBody>
          <a:bodyPr>
            <a:normAutofit/>
          </a:bodyPr>
          <a:lstStyle/>
          <a:p>
            <a:pPr>
              <a:lnSpc>
                <a:spcPct val="90000"/>
              </a:lnSpc>
            </a:pPr>
            <a:r>
              <a:rPr lang="tr-TR" altLang="tr-TR" sz="2800" b="1" dirty="0" err="1" smtClean="0">
                <a:solidFill>
                  <a:srgbClr val="FF33CC"/>
                </a:solidFill>
              </a:rPr>
              <a:t>Newtoncu</a:t>
            </a:r>
            <a:r>
              <a:rPr lang="tr-TR" altLang="tr-TR" sz="2800" b="1" dirty="0" smtClean="0">
                <a:solidFill>
                  <a:srgbClr val="FF33CC"/>
                </a:solidFill>
              </a:rPr>
              <a:t> bilimdeki basit sarkacın düzeni “kaos paradigması” ile yerini “düzensizliğe”, </a:t>
            </a:r>
          </a:p>
          <a:p>
            <a:pPr>
              <a:lnSpc>
                <a:spcPct val="90000"/>
              </a:lnSpc>
            </a:pPr>
            <a:endParaRPr lang="tr-TR" altLang="tr-TR" sz="2800" b="1" dirty="0">
              <a:solidFill>
                <a:srgbClr val="FF33CC"/>
              </a:solidFill>
            </a:endParaRPr>
          </a:p>
          <a:p>
            <a:pPr>
              <a:lnSpc>
                <a:spcPct val="90000"/>
              </a:lnSpc>
            </a:pPr>
            <a:r>
              <a:rPr lang="tr-TR" altLang="tr-TR" sz="2800" b="1" dirty="0" smtClean="0">
                <a:solidFill>
                  <a:srgbClr val="FF33CC"/>
                </a:solidFill>
              </a:rPr>
              <a:t>“Kestirilebilir (</a:t>
            </a:r>
            <a:r>
              <a:rPr lang="tr-TR" altLang="tr-TR" sz="2800" b="1" dirty="0" err="1" smtClean="0">
                <a:solidFill>
                  <a:srgbClr val="FF33CC"/>
                </a:solidFill>
              </a:rPr>
              <a:t>deterministik</a:t>
            </a:r>
            <a:r>
              <a:rPr lang="tr-TR" altLang="tr-TR" sz="2800" b="1" dirty="0" smtClean="0">
                <a:solidFill>
                  <a:srgbClr val="FF33CC"/>
                </a:solidFill>
              </a:rPr>
              <a:t>)” sonuçlar yerini “kestirilemez (istatistik)” sonuçlara bırakıyor.</a:t>
            </a:r>
            <a:endParaRPr lang="tr-TR" altLang="tr-TR" sz="2800" dirty="0" smtClean="0"/>
          </a:p>
          <a:p>
            <a:pPr marL="0" indent="0">
              <a:lnSpc>
                <a:spcPct val="90000"/>
              </a:lnSpc>
              <a:buNone/>
            </a:pPr>
            <a:endParaRPr lang="tr-TR" altLang="tr-TR" sz="2800" dirty="0" smtClean="0"/>
          </a:p>
          <a:p>
            <a:pPr>
              <a:lnSpc>
                <a:spcPct val="90000"/>
              </a:lnSpc>
            </a:pPr>
            <a:r>
              <a:rPr lang="tr-TR" altLang="tr-TR" sz="2800" b="1" dirty="0"/>
              <a:t>Y</a:t>
            </a:r>
            <a:r>
              <a:rPr lang="tr-TR" altLang="tr-TR" sz="2800" b="1" dirty="0" smtClean="0"/>
              <a:t>asalarla iç içe, ama </a:t>
            </a:r>
            <a:r>
              <a:rPr lang="tr-TR" altLang="tr-TR" sz="2800" b="1" dirty="0" err="1" smtClean="0"/>
              <a:t>olasıklığa</a:t>
            </a:r>
            <a:r>
              <a:rPr lang="tr-TR" altLang="tr-TR" sz="2800" b="1" dirty="0" smtClean="0"/>
              <a:t> ve rastlantıya dönük, geçmiş tarafından belirlenmeyen ve İçinde düzensizliği  barındıran sistemlerin var olduğu kabul ediliyor.</a:t>
            </a:r>
          </a:p>
          <a:p>
            <a:pPr>
              <a:lnSpc>
                <a:spcPct val="90000"/>
              </a:lnSpc>
            </a:pPr>
            <a:endParaRPr lang="tr-TR" altLang="tr-TR" sz="2800" b="1" dirty="0"/>
          </a:p>
          <a:p>
            <a:pPr>
              <a:lnSpc>
                <a:spcPct val="90000"/>
              </a:lnSpc>
            </a:pPr>
            <a:r>
              <a:rPr lang="tr-TR" altLang="tr-TR" sz="2800" b="1" dirty="0" smtClean="0"/>
              <a:t>Sürekliliğin yerini süreksizlik alıyor. </a:t>
            </a:r>
          </a:p>
          <a:p>
            <a:pPr>
              <a:lnSpc>
                <a:spcPct val="90000"/>
              </a:lnSpc>
            </a:pPr>
            <a:endParaRPr lang="tr-TR" altLang="tr-TR" sz="2800" b="1" dirty="0"/>
          </a:p>
        </p:txBody>
      </p:sp>
    </p:spTree>
    <p:extLst>
      <p:ext uri="{BB962C8B-B14F-4D97-AF65-F5344CB8AC3E}">
        <p14:creationId xmlns:p14="http://schemas.microsoft.com/office/powerpoint/2010/main" val="4059542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01754" y="0"/>
            <a:ext cx="8542246" cy="6669360"/>
          </a:xfrm>
        </p:spPr>
        <p:txBody>
          <a:bodyPr>
            <a:noAutofit/>
          </a:bodyPr>
          <a:lstStyle/>
          <a:p>
            <a:pPr>
              <a:buClr>
                <a:srgbClr val="000000"/>
              </a:buClr>
              <a:buSzPct val="100000"/>
              <a:buNone/>
            </a:pPr>
            <a:r>
              <a:rPr lang="tr-TR" altLang="tr-TR" b="1" dirty="0" smtClean="0">
                <a:solidFill>
                  <a:srgbClr val="0070C0"/>
                </a:solidFill>
              </a:rPr>
              <a:t>BU SERÜVENDE</a:t>
            </a:r>
          </a:p>
          <a:p>
            <a:pPr>
              <a:buClr>
                <a:srgbClr val="000000"/>
              </a:buClr>
              <a:buSzPct val="100000"/>
              <a:buNone/>
            </a:pPr>
            <a:endParaRPr lang="tr-TR" altLang="tr-TR" b="1" dirty="0" smtClean="0">
              <a:solidFill>
                <a:srgbClr val="FF0000"/>
              </a:solidFill>
            </a:endParaRPr>
          </a:p>
          <a:p>
            <a:pPr>
              <a:buClr>
                <a:srgbClr val="000000"/>
              </a:buClr>
              <a:buSzPct val="100000"/>
              <a:buNone/>
            </a:pPr>
            <a:r>
              <a:rPr lang="tr-TR" altLang="tr-TR" sz="2800" b="1" dirty="0" smtClean="0">
                <a:solidFill>
                  <a:srgbClr val="FF0000"/>
                </a:solidFill>
              </a:rPr>
              <a:t>Doğrusal olmayan bilim. (</a:t>
            </a:r>
            <a:r>
              <a:rPr lang="tr-TR" altLang="tr-TR" sz="2800" b="1" dirty="0" err="1" smtClean="0">
                <a:solidFill>
                  <a:srgbClr val="FF0000"/>
                </a:solidFill>
              </a:rPr>
              <a:t>Non-linear</a:t>
            </a:r>
            <a:r>
              <a:rPr lang="tr-TR" altLang="tr-TR" sz="2800" b="1" dirty="0" smtClean="0">
                <a:solidFill>
                  <a:srgbClr val="FF0000"/>
                </a:solidFill>
              </a:rPr>
              <a:t> </a:t>
            </a:r>
            <a:r>
              <a:rPr lang="tr-TR" altLang="tr-TR" sz="2800" b="1" dirty="0" err="1" smtClean="0">
                <a:solidFill>
                  <a:srgbClr val="FF0000"/>
                </a:solidFill>
              </a:rPr>
              <a:t>Science</a:t>
            </a:r>
            <a:r>
              <a:rPr lang="tr-TR" altLang="tr-TR" sz="2800" b="1" dirty="0" smtClean="0">
                <a:solidFill>
                  <a:srgbClr val="FF0000"/>
                </a:solidFill>
              </a:rPr>
              <a:t>): </a:t>
            </a:r>
            <a:r>
              <a:rPr lang="tr-TR" altLang="tr-TR" sz="2800" b="1" dirty="0" smtClean="0"/>
              <a:t>Karmaşıklık bilimi, simülasyon kuramları, kendiliğinden örgütlenme gibi yeni bilgi edinme yöntemleri ortaya çıkıyor.</a:t>
            </a:r>
            <a:r>
              <a:rPr lang="tr-TR" altLang="tr-TR" sz="2800" dirty="0">
                <a:solidFill>
                  <a:srgbClr val="FF33CC"/>
                </a:solidFill>
              </a:rPr>
              <a:t> </a:t>
            </a:r>
            <a:endParaRPr lang="tr-TR" altLang="tr-TR" sz="2800" b="1" dirty="0" smtClean="0">
              <a:solidFill>
                <a:srgbClr val="FF33CC"/>
              </a:solidFill>
            </a:endParaRPr>
          </a:p>
          <a:p>
            <a:pPr>
              <a:buClr>
                <a:srgbClr val="000000"/>
              </a:buClr>
              <a:buSzPct val="100000"/>
              <a:buNone/>
            </a:pPr>
            <a:r>
              <a:rPr lang="tr-TR" altLang="tr-TR" sz="2800" b="1" dirty="0" err="1" smtClean="0">
                <a:solidFill>
                  <a:srgbClr val="FF0000"/>
                </a:solidFill>
              </a:rPr>
              <a:t>Postmodernistlere</a:t>
            </a:r>
            <a:r>
              <a:rPr lang="tr-TR" altLang="tr-TR" sz="2800" b="1" dirty="0" smtClean="0">
                <a:solidFill>
                  <a:srgbClr val="FF0000"/>
                </a:solidFill>
              </a:rPr>
              <a:t> göre; </a:t>
            </a:r>
            <a:r>
              <a:rPr lang="tr-TR" altLang="tr-TR" sz="2800" b="1" dirty="0" smtClean="0">
                <a:solidFill>
                  <a:srgbClr val="FF33CC"/>
                </a:solidFill>
              </a:rPr>
              <a:t>idealizmin</a:t>
            </a:r>
            <a:r>
              <a:rPr lang="tr-TR" altLang="tr-TR" sz="2800" b="1" dirty="0">
                <a:solidFill>
                  <a:srgbClr val="FF33CC"/>
                </a:solidFill>
              </a:rPr>
              <a:t>, </a:t>
            </a:r>
            <a:r>
              <a:rPr lang="tr-TR" altLang="tr-TR" sz="2800" b="1" dirty="0" smtClean="0">
                <a:solidFill>
                  <a:srgbClr val="FF33CC"/>
                </a:solidFill>
              </a:rPr>
              <a:t> tek </a:t>
            </a:r>
            <a:r>
              <a:rPr lang="tr-TR" altLang="tr-TR" sz="2800" b="1" dirty="0">
                <a:solidFill>
                  <a:srgbClr val="FF33CC"/>
                </a:solidFill>
              </a:rPr>
              <a:t>bir doğrusu olan </a:t>
            </a:r>
            <a:r>
              <a:rPr lang="tr-TR" altLang="tr-TR" sz="2800" b="1" dirty="0" smtClean="0">
                <a:solidFill>
                  <a:srgbClr val="FF33CC"/>
                </a:solidFill>
              </a:rPr>
              <a:t>indirgemeci düşüncenin</a:t>
            </a:r>
            <a:r>
              <a:rPr lang="tr-TR" altLang="tr-TR" sz="2800" b="1" dirty="0">
                <a:solidFill>
                  <a:srgbClr val="FF33CC"/>
                </a:solidFill>
              </a:rPr>
              <a:t>, </a:t>
            </a:r>
            <a:r>
              <a:rPr lang="tr-TR" altLang="tr-TR" sz="2800" b="1" dirty="0" smtClean="0">
                <a:solidFill>
                  <a:srgbClr val="FF33CC"/>
                </a:solidFill>
              </a:rPr>
              <a:t> denge </a:t>
            </a:r>
            <a:r>
              <a:rPr lang="tr-TR" altLang="tr-TR" sz="2800" b="1" dirty="0">
                <a:solidFill>
                  <a:srgbClr val="FF33CC"/>
                </a:solidFill>
              </a:rPr>
              <a:t>ve karalılığın peşine  düşmenin, </a:t>
            </a:r>
            <a:r>
              <a:rPr lang="tr-TR" altLang="tr-TR" sz="2800" b="1" dirty="0" err="1" smtClean="0">
                <a:solidFill>
                  <a:srgbClr val="FF33CC"/>
                </a:solidFill>
              </a:rPr>
              <a:t>ilerlemeciliğin</a:t>
            </a:r>
            <a:r>
              <a:rPr lang="tr-TR" altLang="tr-TR" sz="2800" b="1" dirty="0" smtClean="0">
                <a:solidFill>
                  <a:srgbClr val="FF33CC"/>
                </a:solidFill>
              </a:rPr>
              <a:t>, düzen özleminin, yanlış </a:t>
            </a:r>
            <a:r>
              <a:rPr lang="tr-TR" altLang="tr-TR" sz="2800" b="1" dirty="0">
                <a:solidFill>
                  <a:srgbClr val="FF33CC"/>
                </a:solidFill>
              </a:rPr>
              <a:t>ve doğrunun  anlamı kalmamıştır</a:t>
            </a:r>
            <a:r>
              <a:rPr lang="tr-TR" altLang="tr-TR" sz="2800" b="1" dirty="0" smtClean="0">
                <a:solidFill>
                  <a:srgbClr val="FF33CC"/>
                </a:solidFill>
              </a:rPr>
              <a:t>!</a:t>
            </a:r>
          </a:p>
          <a:p>
            <a:pPr>
              <a:buClr>
                <a:srgbClr val="000000"/>
              </a:buClr>
              <a:buSzPct val="100000"/>
              <a:buNone/>
            </a:pPr>
            <a:r>
              <a:rPr lang="tr-TR" altLang="tr-TR" sz="2800" dirty="0" smtClean="0">
                <a:solidFill>
                  <a:srgbClr val="000000"/>
                </a:solidFill>
              </a:rPr>
              <a:t> </a:t>
            </a:r>
            <a:r>
              <a:rPr lang="tr-TR" altLang="tr-TR" sz="2800" b="1" dirty="0">
                <a:solidFill>
                  <a:schemeClr val="accent2"/>
                </a:solidFill>
              </a:rPr>
              <a:t>Simülasyon dünyasında Kozmosun Kaos üzerindeki İktidarının sona ermiştir. Kozmos-Kaos ikilisinden üretilen karşıtlıklar ((</a:t>
            </a:r>
            <a:r>
              <a:rPr lang="tr-TR" altLang="tr-TR" sz="2800" b="1" dirty="0" err="1">
                <a:solidFill>
                  <a:schemeClr val="accent2"/>
                </a:solidFill>
              </a:rPr>
              <a:t>Dualizm</a:t>
            </a:r>
            <a:r>
              <a:rPr lang="tr-TR" altLang="tr-TR" sz="2800" b="1" dirty="0">
                <a:solidFill>
                  <a:schemeClr val="accent2"/>
                </a:solidFill>
              </a:rPr>
              <a:t>-ikicilik) aralarında toplanamazlar. </a:t>
            </a:r>
            <a:r>
              <a:rPr lang="tr-TR" altLang="tr-TR" sz="2800" b="1" dirty="0">
                <a:solidFill>
                  <a:srgbClr val="FF33CC"/>
                </a:solidFill>
              </a:rPr>
              <a:t>GA</a:t>
            </a:r>
            <a:endParaRPr lang="tr-TR" altLang="tr-TR" sz="2800" b="1" dirty="0"/>
          </a:p>
          <a:p>
            <a:pPr>
              <a:buClr>
                <a:srgbClr val="000000"/>
              </a:buClr>
              <a:buSzPct val="100000"/>
              <a:buNone/>
            </a:pPr>
            <a:endParaRPr lang="tr-TR" altLang="tr-TR" dirty="0">
              <a:solidFill>
                <a:srgbClr val="000000"/>
              </a:solidFill>
            </a:endParaRPr>
          </a:p>
        </p:txBody>
      </p:sp>
    </p:spTree>
    <p:extLst>
      <p:ext uri="{BB962C8B-B14F-4D97-AF65-F5344CB8AC3E}">
        <p14:creationId xmlns:p14="http://schemas.microsoft.com/office/powerpoint/2010/main" val="271021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936104"/>
          </a:xfrm>
        </p:spPr>
        <p:txBody>
          <a:bodyPr>
            <a:normAutofit fontScale="90000"/>
          </a:bodyPr>
          <a:lstStyle/>
          <a:p>
            <a:r>
              <a:rPr lang="tr-TR" sz="3600" dirty="0" smtClean="0">
                <a:solidFill>
                  <a:srgbClr val="FF0000"/>
                </a:solidFill>
              </a:rPr>
              <a:t>Basit Sarkacın 1633 Doğum Öncesi </a:t>
            </a:r>
            <a:br>
              <a:rPr lang="tr-TR" sz="3600" dirty="0" smtClean="0">
                <a:solidFill>
                  <a:srgbClr val="FF0000"/>
                </a:solidFill>
              </a:rPr>
            </a:br>
            <a:r>
              <a:rPr lang="tr-TR" sz="3600" dirty="0" smtClean="0">
                <a:solidFill>
                  <a:srgbClr val="FF0000"/>
                </a:solidFill>
              </a:rPr>
              <a:t>(Hamilelik Dönemi)</a:t>
            </a:r>
            <a:endParaRPr lang="tr-TR" sz="3600" dirty="0">
              <a:solidFill>
                <a:srgbClr val="FF0000"/>
              </a:solidFill>
            </a:endParaRPr>
          </a:p>
        </p:txBody>
      </p:sp>
      <p:sp>
        <p:nvSpPr>
          <p:cNvPr id="3" name="İçerik Yer Tutucusu 2"/>
          <p:cNvSpPr>
            <a:spLocks noGrp="1"/>
          </p:cNvSpPr>
          <p:nvPr>
            <p:ph idx="1"/>
          </p:nvPr>
        </p:nvSpPr>
        <p:spPr>
          <a:xfrm>
            <a:off x="457200" y="1268760"/>
            <a:ext cx="8229600" cy="5328592"/>
          </a:xfrm>
        </p:spPr>
        <p:txBody>
          <a:bodyPr>
            <a:normAutofit fontScale="85000" lnSpcReduction="20000"/>
          </a:bodyPr>
          <a:lstStyle/>
          <a:p>
            <a:r>
              <a:rPr lang="tr-TR" b="1" dirty="0"/>
              <a:t>Avcı toplayıcılar hayatta kalabilmek için dünya hakkında ve </a:t>
            </a:r>
            <a:r>
              <a:rPr lang="tr-TR" b="1" dirty="0" smtClean="0"/>
              <a:t>doğa ritimleri </a:t>
            </a:r>
            <a:r>
              <a:rPr lang="tr-TR" b="1" dirty="0"/>
              <a:t>hakkında çok şey bilmek zorundaydılar. Sabit toplumsal bir yapıları yoktu ama astronomi hakkında fikirleri vardı.</a:t>
            </a:r>
          </a:p>
          <a:p>
            <a:r>
              <a:rPr lang="tr-TR" b="1" dirty="0" smtClean="0">
                <a:solidFill>
                  <a:srgbClr val="00B050"/>
                </a:solidFill>
              </a:rPr>
              <a:t>İnsanın doğanın düzenli ritimlerine (astronomik) </a:t>
            </a:r>
            <a:r>
              <a:rPr lang="tr-TR" b="1" dirty="0">
                <a:solidFill>
                  <a:srgbClr val="00B050"/>
                </a:solidFill>
              </a:rPr>
              <a:t>olan </a:t>
            </a:r>
            <a:r>
              <a:rPr lang="tr-TR" b="1" dirty="0" smtClean="0">
                <a:solidFill>
                  <a:srgbClr val="00B050"/>
                </a:solidFill>
              </a:rPr>
              <a:t>yaşam bağlılığı </a:t>
            </a:r>
            <a:r>
              <a:rPr lang="tr-TR" b="1" dirty="0">
                <a:solidFill>
                  <a:srgbClr val="00B050"/>
                </a:solidFill>
              </a:rPr>
              <a:t>ve </a:t>
            </a:r>
            <a:r>
              <a:rPr lang="tr-TR" b="1" dirty="0" smtClean="0">
                <a:solidFill>
                  <a:srgbClr val="00B050"/>
                </a:solidFill>
              </a:rPr>
              <a:t>onunla birlikte düşünmesi  ilk </a:t>
            </a:r>
            <a:r>
              <a:rPr lang="tr-TR" b="1" dirty="0">
                <a:solidFill>
                  <a:srgbClr val="00B050"/>
                </a:solidFill>
              </a:rPr>
              <a:t>yazılı metinlerden olan Mısır </a:t>
            </a:r>
            <a:r>
              <a:rPr lang="tr-TR" b="1" dirty="0" err="1">
                <a:solidFill>
                  <a:srgbClr val="00B050"/>
                </a:solidFill>
              </a:rPr>
              <a:t>Hermetik</a:t>
            </a:r>
            <a:r>
              <a:rPr lang="tr-TR" b="1" dirty="0">
                <a:solidFill>
                  <a:srgbClr val="00B050"/>
                </a:solidFill>
              </a:rPr>
              <a:t> metinlerinde, Antikçağ öncesi </a:t>
            </a:r>
            <a:r>
              <a:rPr lang="tr-TR" b="1" dirty="0" smtClean="0">
                <a:solidFill>
                  <a:srgbClr val="00B050"/>
                </a:solidFill>
              </a:rPr>
              <a:t>mitolojik destanlarda </a:t>
            </a:r>
            <a:r>
              <a:rPr lang="tr-TR" b="1" dirty="0">
                <a:solidFill>
                  <a:srgbClr val="00B050"/>
                </a:solidFill>
              </a:rPr>
              <a:t>ve </a:t>
            </a:r>
            <a:r>
              <a:rPr lang="tr-TR" b="1" dirty="0" smtClean="0">
                <a:solidFill>
                  <a:srgbClr val="00B050"/>
                </a:solidFill>
              </a:rPr>
              <a:t>masallarda da görülür</a:t>
            </a:r>
            <a:r>
              <a:rPr lang="tr-TR" b="1" dirty="0">
                <a:solidFill>
                  <a:srgbClr val="00B050"/>
                </a:solidFill>
              </a:rPr>
              <a:t>. </a:t>
            </a:r>
            <a:endParaRPr lang="tr-TR" b="1" dirty="0" smtClean="0">
              <a:solidFill>
                <a:srgbClr val="00B050"/>
              </a:solidFill>
            </a:endParaRPr>
          </a:p>
          <a:p>
            <a:endParaRPr lang="tr-TR" b="1" dirty="0" smtClean="0"/>
          </a:p>
          <a:p>
            <a:r>
              <a:rPr lang="tr-TR" b="1" dirty="0" smtClean="0">
                <a:solidFill>
                  <a:srgbClr val="0070C0"/>
                </a:solidFill>
              </a:rPr>
              <a:t>Daha </a:t>
            </a:r>
            <a:r>
              <a:rPr lang="tr-TR" b="1" dirty="0">
                <a:solidFill>
                  <a:srgbClr val="0070C0"/>
                </a:solidFill>
              </a:rPr>
              <a:t>sonra </a:t>
            </a:r>
            <a:r>
              <a:rPr lang="tr-TR" b="1" dirty="0" smtClean="0">
                <a:solidFill>
                  <a:srgbClr val="0070C0"/>
                </a:solidFill>
              </a:rPr>
              <a:t>insanın doğanın </a:t>
            </a:r>
            <a:r>
              <a:rPr lang="tr-TR" b="1" dirty="0" smtClean="0">
                <a:solidFill>
                  <a:srgbClr val="0070C0"/>
                </a:solidFill>
              </a:rPr>
              <a:t>ritimlerine </a:t>
            </a:r>
            <a:r>
              <a:rPr lang="tr-TR" b="1" dirty="0">
                <a:solidFill>
                  <a:srgbClr val="0070C0"/>
                </a:solidFill>
              </a:rPr>
              <a:t>olan bu </a:t>
            </a:r>
            <a:r>
              <a:rPr lang="tr-TR" b="1" dirty="0" smtClean="0">
                <a:solidFill>
                  <a:srgbClr val="0070C0"/>
                </a:solidFill>
              </a:rPr>
              <a:t>bağlılığı </a:t>
            </a:r>
            <a:r>
              <a:rPr lang="tr-TR" b="1" dirty="0" err="1">
                <a:solidFill>
                  <a:srgbClr val="0070C0"/>
                </a:solidFill>
              </a:rPr>
              <a:t>Antikçağ’da</a:t>
            </a:r>
            <a:r>
              <a:rPr lang="tr-TR" b="1" dirty="0">
                <a:solidFill>
                  <a:srgbClr val="0070C0"/>
                </a:solidFill>
              </a:rPr>
              <a:t> geometrik şekillerle, sayılarla ve </a:t>
            </a:r>
            <a:r>
              <a:rPr lang="tr-TR" b="1" dirty="0" smtClean="0">
                <a:solidFill>
                  <a:srgbClr val="0070C0"/>
                </a:solidFill>
              </a:rPr>
              <a:t>ses-kelimelerle (müzik) armonileriyle anlatılmaya  çalışılmıştır</a:t>
            </a:r>
            <a:r>
              <a:rPr lang="tr-TR" b="1" dirty="0">
                <a:solidFill>
                  <a:srgbClr val="0070C0"/>
                </a:solidFill>
              </a:rPr>
              <a:t>. </a:t>
            </a:r>
            <a:endParaRPr lang="tr-TR" b="1" dirty="0" smtClean="0">
              <a:solidFill>
                <a:srgbClr val="0070C0"/>
              </a:solidFill>
            </a:endParaRPr>
          </a:p>
          <a:p>
            <a:endParaRPr lang="tr-TR" b="1" dirty="0" smtClean="0"/>
          </a:p>
          <a:p>
            <a:endParaRPr lang="tr-TR" dirty="0" smtClean="0"/>
          </a:p>
          <a:p>
            <a:endParaRPr lang="tr-TR" dirty="0"/>
          </a:p>
        </p:txBody>
      </p:sp>
    </p:spTree>
    <p:extLst>
      <p:ext uri="{BB962C8B-B14F-4D97-AF65-F5344CB8AC3E}">
        <p14:creationId xmlns:p14="http://schemas.microsoft.com/office/powerpoint/2010/main" val="1293770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404664"/>
            <a:ext cx="8686800" cy="6453336"/>
          </a:xfrm>
        </p:spPr>
        <p:txBody>
          <a:bodyPr>
            <a:normAutofit/>
          </a:bodyPr>
          <a:lstStyle/>
          <a:p>
            <a:pPr marL="0" indent="0">
              <a:lnSpc>
                <a:spcPct val="80000"/>
              </a:lnSpc>
              <a:buNone/>
            </a:pPr>
            <a:r>
              <a:rPr lang="tr-TR" altLang="tr-TR" sz="2800" b="1" dirty="0" smtClean="0"/>
              <a:t>Bilimsel </a:t>
            </a:r>
            <a:r>
              <a:rPr lang="tr-TR" altLang="tr-TR" sz="2800" b="1" dirty="0"/>
              <a:t>bir çalışmanın, küresel ısınma, genlerle oynama, enerji ve açlık çözümü gibi niteliksel açıdan değerlendirmelerinin sadece bilim insanlarına </a:t>
            </a:r>
            <a:r>
              <a:rPr lang="tr-TR" altLang="tr-TR" sz="2800" b="1" dirty="0" smtClean="0"/>
              <a:t>bırakılmamasını savunanları haklı çıkarttı. </a:t>
            </a:r>
          </a:p>
          <a:p>
            <a:pPr marL="0" indent="0">
              <a:lnSpc>
                <a:spcPct val="80000"/>
              </a:lnSpc>
              <a:buNone/>
            </a:pPr>
            <a:endParaRPr lang="tr-TR" altLang="tr-TR" sz="2800" b="1" dirty="0"/>
          </a:p>
          <a:p>
            <a:pPr marL="0" indent="0">
              <a:lnSpc>
                <a:spcPct val="80000"/>
              </a:lnSpc>
              <a:buNone/>
            </a:pPr>
            <a:r>
              <a:rPr lang="tr-TR" altLang="tr-TR" sz="2800" b="1" dirty="0" smtClean="0"/>
              <a:t>Bilgi edinme ve denetiminde </a:t>
            </a:r>
            <a:r>
              <a:rPr lang="tr-TR" altLang="tr-TR" sz="2800" b="1" dirty="0"/>
              <a:t>halkın da söz sahibi olmasını </a:t>
            </a:r>
            <a:r>
              <a:rPr lang="tr-TR" altLang="tr-TR" sz="2800" b="1" dirty="0" smtClean="0"/>
              <a:t>isteyenler (</a:t>
            </a:r>
            <a:r>
              <a:rPr lang="tr-TR" altLang="tr-TR" sz="2800" b="1" dirty="0" err="1" smtClean="0"/>
              <a:t>aktivistler</a:t>
            </a:r>
            <a:r>
              <a:rPr lang="tr-TR" altLang="tr-TR" sz="2800" b="1" dirty="0" smtClean="0"/>
              <a:t>)  tarafından </a:t>
            </a:r>
            <a:r>
              <a:rPr lang="tr-TR" altLang="tr-TR" sz="2800" b="1" dirty="0"/>
              <a:t>düzenlenen protest hareketlerin </a:t>
            </a:r>
            <a:r>
              <a:rPr lang="tr-TR" altLang="tr-TR" sz="2800" b="1" dirty="0" smtClean="0"/>
              <a:t>hızla arttığını</a:t>
            </a:r>
            <a:r>
              <a:rPr lang="tr-TR" altLang="tr-TR" sz="2800" b="1" dirty="0"/>
              <a:t>, yeni protest, </a:t>
            </a:r>
            <a:r>
              <a:rPr lang="tr-TR" altLang="tr-TR" sz="2800" b="1" dirty="0" smtClean="0"/>
              <a:t>yeni komün (tarikat) ve yeni yaşam </a:t>
            </a:r>
            <a:r>
              <a:rPr lang="tr-TR" altLang="tr-TR" sz="2800" b="1" dirty="0"/>
              <a:t>biçimlerinin ortaya çıktığını görüyoruz</a:t>
            </a:r>
            <a:r>
              <a:rPr lang="tr-TR" altLang="tr-TR" sz="3600" b="1" dirty="0" smtClean="0"/>
              <a:t>.</a:t>
            </a:r>
            <a:r>
              <a:rPr lang="tr-TR" altLang="tr-TR" sz="3600" dirty="0">
                <a:solidFill>
                  <a:schemeClr val="accent2"/>
                </a:solidFill>
              </a:rPr>
              <a:t> </a:t>
            </a:r>
            <a:endParaRPr lang="tr-TR" altLang="tr-TR" sz="3600" dirty="0" smtClean="0">
              <a:solidFill>
                <a:schemeClr val="accent2"/>
              </a:solidFill>
            </a:endParaRPr>
          </a:p>
          <a:p>
            <a:pPr marL="0" indent="0">
              <a:lnSpc>
                <a:spcPct val="90000"/>
              </a:lnSpc>
              <a:buNone/>
            </a:pPr>
            <a:endParaRPr lang="tr-TR" altLang="tr-TR" sz="2400" b="1" dirty="0" smtClean="0"/>
          </a:p>
        </p:txBody>
      </p:sp>
      <p:sp>
        <p:nvSpPr>
          <p:cNvPr id="4" name="Rectangle 2"/>
          <p:cNvSpPr>
            <a:spLocks noGrp="1" noChangeArrowheads="1"/>
          </p:cNvSpPr>
          <p:nvPr>
            <p:ph type="title" idx="4294967295"/>
          </p:nvPr>
        </p:nvSpPr>
        <p:spPr>
          <a:xfrm>
            <a:off x="251520" y="4581128"/>
            <a:ext cx="8229600" cy="1143000"/>
          </a:xfrm>
        </p:spPr>
        <p:txBody>
          <a:bodyPr>
            <a:normAutofit fontScale="90000"/>
          </a:bodyPr>
          <a:lstStyle/>
          <a:p>
            <a:r>
              <a:rPr lang="tr-TR" altLang="tr-TR" sz="3200" b="1" dirty="0" smtClean="0">
                <a:solidFill>
                  <a:schemeClr val="accent2"/>
                </a:solidFill>
              </a:rPr>
              <a:t>Zuhur</a:t>
            </a:r>
            <a:br>
              <a:rPr lang="tr-TR" altLang="tr-TR" sz="3200" b="1" dirty="0" smtClean="0">
                <a:solidFill>
                  <a:schemeClr val="accent2"/>
                </a:solidFill>
              </a:rPr>
            </a:br>
            <a:r>
              <a:rPr lang="tr-TR" altLang="tr-TR" sz="3200" b="1" dirty="0" smtClean="0">
                <a:solidFill>
                  <a:schemeClr val="accent2"/>
                </a:solidFill>
              </a:rPr>
              <a:t>Öngörülmeyen ve ölçülenemeyen orantısız çoklu bir duruma geçiş. </a:t>
            </a:r>
            <a:r>
              <a:rPr lang="tr-TR" altLang="tr-TR" sz="3200" b="1" dirty="0" smtClean="0">
                <a:solidFill>
                  <a:srgbClr val="FF33CC"/>
                </a:solidFill>
              </a:rPr>
              <a:t>GA</a:t>
            </a:r>
          </a:p>
        </p:txBody>
      </p:sp>
    </p:spTree>
    <p:extLst>
      <p:ext uri="{BB962C8B-B14F-4D97-AF65-F5344CB8AC3E}">
        <p14:creationId xmlns:p14="http://schemas.microsoft.com/office/powerpoint/2010/main" val="3324665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Cumhuriyet Sonrası </a:t>
            </a:r>
            <a:r>
              <a:rPr lang="tr-TR" dirty="0" err="1" smtClean="0"/>
              <a:t>Postmodern</a:t>
            </a:r>
            <a:r>
              <a:rPr lang="tr-TR" dirty="0" smtClean="0"/>
              <a:t> Türk Romanları</a:t>
            </a:r>
            <a:endParaRPr lang="tr-TR" dirty="0"/>
          </a:p>
        </p:txBody>
      </p:sp>
      <p:sp>
        <p:nvSpPr>
          <p:cNvPr id="4" name="Rectangle 2"/>
          <p:cNvSpPr>
            <a:spLocks noGrp="1" noChangeArrowheads="1"/>
          </p:cNvSpPr>
          <p:nvPr>
            <p:ph idx="1"/>
          </p:nvPr>
        </p:nvSpPr>
        <p:spPr/>
        <p:txBody>
          <a:bodyPr/>
          <a:lstStyle/>
          <a:p>
            <a:pPr lvl="1">
              <a:lnSpc>
                <a:spcPct val="80000"/>
              </a:lnSpc>
            </a:pPr>
            <a:r>
              <a:rPr lang="tr-TR" altLang="tr-TR" sz="2400" b="1" dirty="0" smtClean="0">
                <a:solidFill>
                  <a:schemeClr val="tx1"/>
                </a:solidFill>
              </a:rPr>
              <a:t>1. Oğuz Atay, (Tutunamayanlar, Tehlikeli Oyunlar, Korkuyu Beklerken) </a:t>
            </a:r>
          </a:p>
          <a:p>
            <a:pPr lvl="1">
              <a:lnSpc>
                <a:spcPct val="80000"/>
              </a:lnSpc>
            </a:pPr>
            <a:r>
              <a:rPr lang="tr-TR" altLang="tr-TR" sz="2400" b="1" dirty="0" smtClean="0">
                <a:solidFill>
                  <a:schemeClr val="tx1"/>
                </a:solidFill>
              </a:rPr>
              <a:t>2.Orhan Pamuk, (Benim Adım Kırmızı, Kara Kitap, Sessiz </a:t>
            </a:r>
            <a:r>
              <a:rPr lang="tr-TR" altLang="tr-TR" sz="2400" b="1" dirty="0"/>
              <a:t>E</a:t>
            </a:r>
            <a:r>
              <a:rPr lang="tr-TR" altLang="tr-TR" sz="2400" b="1" dirty="0" smtClean="0">
                <a:solidFill>
                  <a:schemeClr val="tx1"/>
                </a:solidFill>
              </a:rPr>
              <a:t>v) </a:t>
            </a:r>
          </a:p>
          <a:p>
            <a:pPr lvl="1">
              <a:lnSpc>
                <a:spcPct val="80000"/>
              </a:lnSpc>
            </a:pPr>
            <a:r>
              <a:rPr lang="tr-TR" altLang="tr-TR" sz="2400" b="1" dirty="0"/>
              <a:t>3</a:t>
            </a:r>
            <a:r>
              <a:rPr lang="tr-TR" altLang="tr-TR" sz="2400" b="1" dirty="0" smtClean="0">
                <a:solidFill>
                  <a:schemeClr val="tx1"/>
                </a:solidFill>
              </a:rPr>
              <a:t>.Latife Tekin,  (Sevgili Arsız ölüm, Buzdan kılıçlar ) </a:t>
            </a:r>
          </a:p>
          <a:p>
            <a:pPr lvl="1">
              <a:lnSpc>
                <a:spcPct val="80000"/>
              </a:lnSpc>
            </a:pPr>
            <a:r>
              <a:rPr lang="tr-TR" altLang="tr-TR" sz="2400" b="1" dirty="0"/>
              <a:t>4</a:t>
            </a:r>
            <a:r>
              <a:rPr lang="tr-TR" altLang="tr-TR" sz="2400" b="1" dirty="0" smtClean="0">
                <a:solidFill>
                  <a:schemeClr val="tx1"/>
                </a:solidFill>
              </a:rPr>
              <a:t>.Sema Kaygusuz, (Yere Düşen Dualar, ) </a:t>
            </a:r>
          </a:p>
          <a:p>
            <a:pPr lvl="1">
              <a:lnSpc>
                <a:spcPct val="80000"/>
              </a:lnSpc>
            </a:pPr>
            <a:r>
              <a:rPr lang="tr-TR" altLang="tr-TR" sz="2400" b="1" dirty="0"/>
              <a:t>5</a:t>
            </a:r>
            <a:r>
              <a:rPr lang="tr-TR" altLang="tr-TR" sz="2400" b="1" dirty="0" smtClean="0">
                <a:solidFill>
                  <a:schemeClr val="tx1"/>
                </a:solidFill>
              </a:rPr>
              <a:t>.İhsan Oktay Anar, (Puslu Kıtalar Atlası, , Suskunlar)</a:t>
            </a:r>
          </a:p>
          <a:p>
            <a:pPr lvl="1">
              <a:lnSpc>
                <a:spcPct val="80000"/>
              </a:lnSpc>
            </a:pPr>
            <a:r>
              <a:rPr lang="tr-TR" altLang="tr-TR" sz="2400" b="1" dirty="0" smtClean="0"/>
              <a:t>6. Gediz Akdeniz, (Kara Kefali, 7 Hariç)</a:t>
            </a:r>
            <a:endParaRPr lang="tr-TR" altLang="tr-TR" sz="2400" b="1" dirty="0" smtClean="0">
              <a:solidFill>
                <a:schemeClr val="tx1"/>
              </a:solidFill>
            </a:endParaRPr>
          </a:p>
        </p:txBody>
      </p:sp>
      <p:sp>
        <p:nvSpPr>
          <p:cNvPr id="5" name="Dikdörtgen 4"/>
          <p:cNvSpPr/>
          <p:nvPr/>
        </p:nvSpPr>
        <p:spPr>
          <a:xfrm>
            <a:off x="1835696" y="5590632"/>
            <a:ext cx="4572000" cy="535531"/>
          </a:xfrm>
          <a:prstGeom prst="rect">
            <a:avLst/>
          </a:prstGeom>
        </p:spPr>
        <p:txBody>
          <a:bodyPr>
            <a:spAutoFit/>
          </a:bodyPr>
          <a:lstStyle/>
          <a:p>
            <a:pPr marL="609600" indent="-609600">
              <a:lnSpc>
                <a:spcPct val="80000"/>
              </a:lnSpc>
            </a:pPr>
            <a:r>
              <a:rPr lang="tr-TR" altLang="tr-TR" b="1" dirty="0" smtClean="0"/>
              <a:t>Saatleri </a:t>
            </a:r>
            <a:r>
              <a:rPr lang="tr-TR" altLang="tr-TR" b="1" dirty="0"/>
              <a:t>Ayarlama Enstitüsü, </a:t>
            </a:r>
            <a:r>
              <a:rPr lang="tr-TR" altLang="tr-TR" b="1" dirty="0" smtClean="0"/>
              <a:t> </a:t>
            </a:r>
            <a:r>
              <a:rPr lang="tr-TR" altLang="tr-TR" b="1" dirty="0"/>
              <a:t>“A. Tanpınar, </a:t>
            </a:r>
          </a:p>
          <a:p>
            <a:pPr marL="609600" indent="-609600">
              <a:lnSpc>
                <a:spcPct val="80000"/>
              </a:lnSpc>
            </a:pPr>
            <a:r>
              <a:rPr lang="tr-TR" altLang="tr-TR" b="1" dirty="0"/>
              <a:t>Sabahattin Ali. Kürk Mantolu Madonna. </a:t>
            </a:r>
            <a:endParaRPr lang="tr-TR" dirty="0"/>
          </a:p>
        </p:txBody>
      </p:sp>
    </p:spTree>
    <p:extLst>
      <p:ext uri="{BB962C8B-B14F-4D97-AF65-F5344CB8AC3E}">
        <p14:creationId xmlns:p14="http://schemas.microsoft.com/office/powerpoint/2010/main" val="3776200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512" y="116632"/>
            <a:ext cx="5745521" cy="1368152"/>
          </a:xfrm>
        </p:spPr>
        <p:txBody>
          <a:bodyPr>
            <a:normAutofit fontScale="90000"/>
          </a:bodyPr>
          <a:lstStyle/>
          <a:p>
            <a:r>
              <a:rPr lang="tr-TR" altLang="tr-TR" sz="3200" b="1" dirty="0" smtClean="0">
                <a:solidFill>
                  <a:srgbClr val="FF33CC"/>
                </a:solidFill>
              </a:rPr>
              <a:t/>
            </a:r>
            <a:br>
              <a:rPr lang="tr-TR" altLang="tr-TR" sz="3200" b="1" dirty="0" smtClean="0">
                <a:solidFill>
                  <a:srgbClr val="FF33CC"/>
                </a:solidFill>
              </a:rPr>
            </a:br>
            <a:r>
              <a:rPr lang="tr-TR" altLang="tr-TR" sz="3200" b="1" dirty="0" smtClean="0">
                <a:solidFill>
                  <a:srgbClr val="FF33CC"/>
                </a:solidFill>
              </a:rPr>
              <a:t>Sinemada Kaos ve Karmaşıklık:</a:t>
            </a:r>
            <a:br>
              <a:rPr lang="tr-TR" altLang="tr-TR" sz="3200" b="1" dirty="0" smtClean="0">
                <a:solidFill>
                  <a:srgbClr val="FF33CC"/>
                </a:solidFill>
              </a:rPr>
            </a:br>
            <a:r>
              <a:rPr lang="tr-TR" altLang="tr-TR" sz="3200" b="1" dirty="0" err="1" smtClean="0"/>
              <a:t>Blade</a:t>
            </a:r>
            <a:r>
              <a:rPr lang="tr-TR" altLang="tr-TR" sz="3200" b="1" dirty="0" smtClean="0"/>
              <a:t> </a:t>
            </a:r>
            <a:r>
              <a:rPr lang="tr-TR" altLang="tr-TR" sz="3200" b="1" dirty="0" err="1"/>
              <a:t>Runner</a:t>
            </a:r>
            <a:r>
              <a:rPr lang="tr-TR" altLang="tr-TR" sz="3200" b="1" dirty="0"/>
              <a:t> </a:t>
            </a:r>
            <a:r>
              <a:rPr lang="tr-TR" altLang="tr-TR" sz="3200" dirty="0">
                <a:solidFill>
                  <a:srgbClr val="000000"/>
                </a:solidFill>
              </a:rPr>
              <a:t>Bıçak Sırtı, </a:t>
            </a:r>
            <a:r>
              <a:rPr lang="tr-TR" altLang="tr-TR" sz="3200" dirty="0" smtClean="0">
                <a:solidFill>
                  <a:srgbClr val="000000"/>
                </a:solidFill>
              </a:rPr>
              <a:t>Hızlı </a:t>
            </a:r>
            <a:r>
              <a:rPr lang="tr-TR" altLang="tr-TR" sz="3200" dirty="0">
                <a:solidFill>
                  <a:srgbClr val="000000"/>
                </a:solidFill>
              </a:rPr>
              <a:t>koşucu </a:t>
            </a:r>
            <a:r>
              <a:rPr lang="tr-TR" altLang="tr-TR" sz="3200" dirty="0" smtClean="0">
                <a:solidFill>
                  <a:srgbClr val="000000"/>
                </a:solidFill>
              </a:rPr>
              <a:t>1982, </a:t>
            </a:r>
            <a:r>
              <a:rPr lang="tr-TR" altLang="tr-TR" sz="3200" dirty="0" err="1" smtClean="0">
                <a:solidFill>
                  <a:srgbClr val="000000"/>
                </a:solidFill>
              </a:rPr>
              <a:t>Ridley</a:t>
            </a:r>
            <a:r>
              <a:rPr lang="tr-TR" altLang="tr-TR" sz="3200" dirty="0" smtClean="0">
                <a:solidFill>
                  <a:srgbClr val="000000"/>
                </a:solidFill>
              </a:rPr>
              <a:t> </a:t>
            </a:r>
            <a:r>
              <a:rPr lang="tr-TR" altLang="tr-TR" sz="3200" dirty="0" err="1">
                <a:solidFill>
                  <a:srgbClr val="000000"/>
                </a:solidFill>
              </a:rPr>
              <a:t>Scott</a:t>
            </a:r>
            <a:r>
              <a:rPr lang="tr-TR" altLang="tr-TR" sz="3200" dirty="0">
                <a:solidFill>
                  <a:srgbClr val="000000"/>
                </a:solidFill>
              </a:rPr>
              <a:t>.</a:t>
            </a:r>
            <a:r>
              <a:rPr lang="tr-TR" altLang="tr-TR" sz="3200" dirty="0"/>
              <a:t> </a:t>
            </a:r>
            <a:r>
              <a:rPr lang="tr-TR" altLang="tr-TR" sz="3200" b="1" dirty="0">
                <a:solidFill>
                  <a:srgbClr val="FF33CC"/>
                </a:solidFill>
              </a:rPr>
              <a:t/>
            </a:r>
            <a:br>
              <a:rPr lang="tr-TR" altLang="tr-TR" sz="3200" b="1" dirty="0">
                <a:solidFill>
                  <a:srgbClr val="FF33CC"/>
                </a:solidFill>
              </a:rPr>
            </a:br>
            <a:r>
              <a:rPr lang="tr-TR" altLang="tr-TR" sz="3200" dirty="0" smtClean="0">
                <a:solidFill>
                  <a:srgbClr val="000000"/>
                </a:solidFill>
              </a:rPr>
              <a:t>,</a:t>
            </a:r>
            <a:endParaRPr lang="tr-TR" sz="3200" dirty="0"/>
          </a:p>
        </p:txBody>
      </p:sp>
      <p:pic>
        <p:nvPicPr>
          <p:cNvPr id="4" name="Picture 5" descr="imag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5571669" cy="312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a:blip r:embed="rId3"/>
          <a:stretch>
            <a:fillRect/>
          </a:stretch>
        </p:blipFill>
        <p:spPr>
          <a:xfrm>
            <a:off x="5925033" y="404664"/>
            <a:ext cx="3218967" cy="4828450"/>
          </a:xfrm>
          <a:prstGeom prst="rect">
            <a:avLst/>
          </a:prstGeom>
        </p:spPr>
      </p:pic>
      <p:pic>
        <p:nvPicPr>
          <p:cNvPr id="5" name="Resim 4"/>
          <p:cNvPicPr>
            <a:picLocks noChangeAspect="1"/>
          </p:cNvPicPr>
          <p:nvPr/>
        </p:nvPicPr>
        <p:blipFill>
          <a:blip r:embed="rId4"/>
          <a:stretch>
            <a:fillRect/>
          </a:stretch>
        </p:blipFill>
        <p:spPr>
          <a:xfrm>
            <a:off x="1358733" y="5665162"/>
            <a:ext cx="7785267" cy="786452"/>
          </a:xfrm>
          <a:prstGeom prst="rect">
            <a:avLst/>
          </a:prstGeom>
        </p:spPr>
      </p:pic>
    </p:spTree>
    <p:extLst>
      <p:ext uri="{BB962C8B-B14F-4D97-AF65-F5344CB8AC3E}">
        <p14:creationId xmlns:p14="http://schemas.microsoft.com/office/powerpoint/2010/main" val="4105109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32656"/>
            <a:ext cx="3970784" cy="706090"/>
          </a:xfrm>
        </p:spPr>
        <p:txBody>
          <a:bodyPr>
            <a:normAutofit/>
          </a:bodyPr>
          <a:lstStyle/>
          <a:p>
            <a:r>
              <a:rPr lang="tr-TR" sz="2800" b="1" dirty="0" smtClean="0">
                <a:solidFill>
                  <a:srgbClr val="0070C0"/>
                </a:solidFill>
              </a:rPr>
              <a:t>AVATAR 2009</a:t>
            </a:r>
            <a:endParaRPr lang="tr-TR" sz="2800" b="1" dirty="0">
              <a:solidFill>
                <a:srgbClr val="0070C0"/>
              </a:solidFill>
            </a:endParaRPr>
          </a:p>
        </p:txBody>
      </p:sp>
      <p:pic>
        <p:nvPicPr>
          <p:cNvPr id="4" name="Picture 2" descr="avatar-filmi-3d-nerede-ve-nasil-izlenir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8760"/>
            <a:ext cx="52387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a:blip r:embed="rId3"/>
          <a:stretch>
            <a:fillRect/>
          </a:stretch>
        </p:blipFill>
        <p:spPr>
          <a:xfrm>
            <a:off x="5724128" y="188640"/>
            <a:ext cx="3011685" cy="4523624"/>
          </a:xfrm>
          <a:prstGeom prst="rect">
            <a:avLst/>
          </a:prstGeom>
        </p:spPr>
      </p:pic>
      <p:pic>
        <p:nvPicPr>
          <p:cNvPr id="5" name="Resim 4"/>
          <p:cNvPicPr>
            <a:picLocks noChangeAspect="1"/>
          </p:cNvPicPr>
          <p:nvPr/>
        </p:nvPicPr>
        <p:blipFill>
          <a:blip r:embed="rId4"/>
          <a:stretch>
            <a:fillRect/>
          </a:stretch>
        </p:blipFill>
        <p:spPr>
          <a:xfrm>
            <a:off x="3952982" y="4806217"/>
            <a:ext cx="4939498" cy="571814"/>
          </a:xfrm>
          <a:prstGeom prst="rect">
            <a:avLst/>
          </a:prstGeom>
        </p:spPr>
      </p:pic>
    </p:spTree>
    <p:extLst>
      <p:ext uri="{BB962C8B-B14F-4D97-AF65-F5344CB8AC3E}">
        <p14:creationId xmlns:p14="http://schemas.microsoft.com/office/powerpoint/2010/main" val="312501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199" y="5554663"/>
            <a:ext cx="8229600" cy="1143000"/>
          </a:xfrm>
        </p:spPr>
        <p:txBody>
          <a:bodyPr>
            <a:normAutofit fontScale="90000"/>
          </a:bodyPr>
          <a:lstStyle/>
          <a:p>
            <a:r>
              <a:rPr lang="tr-TR" dirty="0" smtClean="0"/>
              <a:t/>
            </a:r>
            <a:br>
              <a:rPr lang="tr-TR" dirty="0" smtClean="0"/>
            </a:br>
            <a:r>
              <a:rPr lang="tr-TR" dirty="0" err="1" smtClean="0"/>
              <a:t>Katy</a:t>
            </a:r>
            <a:r>
              <a:rPr lang="tr-TR" dirty="0" smtClean="0"/>
              <a:t> Perry-Dark </a:t>
            </a:r>
            <a:r>
              <a:rPr lang="tr-TR" dirty="0" err="1" smtClean="0"/>
              <a:t>Horse</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60648"/>
            <a:ext cx="6336704" cy="5291863"/>
          </a:xfrm>
        </p:spPr>
      </p:pic>
    </p:spTree>
    <p:extLst>
      <p:ext uri="{BB962C8B-B14F-4D97-AF65-F5344CB8AC3E}">
        <p14:creationId xmlns:p14="http://schemas.microsoft.com/office/powerpoint/2010/main" val="298475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Yeni GILGAMIŞ SERÜVENİ DÜNYASI</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smtClean="0"/>
              <a:t>Bir </a:t>
            </a:r>
            <a:r>
              <a:rPr lang="tr-TR" dirty="0"/>
              <a:t>de şimdiyi düşünün. Sinemayla, televizyonla, internet ağlarıyla hızlı bir şekilde benzetim bombardımanı (simülasyon) altına alınmış olan insanlar nasıl birbirlerinden farklı düşünür? Binlerce yıl doğanın hapsettiği insan, bugün başka bir dünyanın, kendinin yarattığı sanal dünyanın hapsindedir şimdi. O yüzden insan doğayla uzlaşmanın yolunu nasıl bulduysa, bugün yaşamak için simülasyon dünyasının uyumlu bir parçası olmak zorunluluğundadır.</a:t>
            </a:r>
          </a:p>
          <a:p>
            <a:endParaRPr lang="tr-TR" dirty="0"/>
          </a:p>
        </p:txBody>
      </p:sp>
    </p:spTree>
    <p:extLst>
      <p:ext uri="{BB962C8B-B14F-4D97-AF65-F5344CB8AC3E}">
        <p14:creationId xmlns:p14="http://schemas.microsoft.com/office/powerpoint/2010/main" val="3975748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Fizik-Matematik-Astronomi bilmeyen bu serüveni okuyamaz.</a:t>
            </a:r>
          </a:p>
          <a:p>
            <a:r>
              <a:rPr lang="tr-TR" dirty="0" smtClean="0"/>
              <a:t>Bu serüvende yeni bir şey ortaya koyamaz.</a:t>
            </a:r>
          </a:p>
          <a:p>
            <a:r>
              <a:rPr lang="tr-TR" dirty="0"/>
              <a:t>İ</a:t>
            </a:r>
            <a:r>
              <a:rPr lang="tr-TR" dirty="0" smtClean="0"/>
              <a:t>nsanlığın bu yeni serüveninde biz zuhurlar cenneti doğulular daha öndeyiz. </a:t>
            </a:r>
          </a:p>
          <a:p>
            <a:r>
              <a:rPr lang="tr-TR" dirty="0" smtClean="0"/>
              <a:t>Bu zuhurları tespit etmek için küresel bilimden ziyade karmaşıklık bilimine (</a:t>
            </a:r>
            <a:r>
              <a:rPr lang="tr-TR" dirty="0" err="1" smtClean="0"/>
              <a:t>Non</a:t>
            </a:r>
            <a:r>
              <a:rPr lang="tr-TR" dirty="0" smtClean="0"/>
              <a:t>-lineer </a:t>
            </a:r>
            <a:r>
              <a:rPr lang="tr-TR" dirty="0" err="1" smtClean="0"/>
              <a:t>Science</a:t>
            </a:r>
            <a:r>
              <a:rPr lang="tr-TR" dirty="0" smtClean="0"/>
              <a:t>) eğilmeliyiz.</a:t>
            </a:r>
            <a:endParaRPr lang="tr-TR" dirty="0"/>
          </a:p>
        </p:txBody>
      </p:sp>
      <p:sp>
        <p:nvSpPr>
          <p:cNvPr id="4" name="Text Box 4"/>
          <p:cNvSpPr txBox="1">
            <a:spLocks noGrp="1" noChangeArrowheads="1"/>
          </p:cNvSpPr>
          <p:nvPr>
            <p:ph type="title"/>
          </p:nvPr>
        </p:nvSpPr>
        <p:spPr bwMode="auto">
          <a:xfrm>
            <a:off x="1538861" y="307529"/>
            <a:ext cx="606627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000000"/>
              </a:buClr>
              <a:buSzPct val="100000"/>
              <a:buFont typeface="Times New Roman" panose="02020603050405020304" pitchFamily="18" charset="0"/>
              <a:buNone/>
            </a:pPr>
            <a:r>
              <a:rPr lang="tr-TR" altLang="tr-TR" sz="3200" b="1" dirty="0" smtClean="0">
                <a:solidFill>
                  <a:srgbClr val="FF33CC"/>
                </a:solidFill>
              </a:rPr>
              <a:t>(Yeni Gılgamış-Kara </a:t>
            </a:r>
            <a:r>
              <a:rPr lang="tr-TR" altLang="tr-TR" sz="3200" b="1" dirty="0">
                <a:solidFill>
                  <a:srgbClr val="FF33CC"/>
                </a:solidFill>
              </a:rPr>
              <a:t>Delik) </a:t>
            </a:r>
            <a:r>
              <a:rPr lang="tr-TR" altLang="tr-TR" sz="3200" b="1" dirty="0" smtClean="0">
                <a:solidFill>
                  <a:srgbClr val="FF33CC"/>
                </a:solidFill>
              </a:rPr>
              <a:t/>
            </a:r>
            <a:br>
              <a:rPr lang="tr-TR" altLang="tr-TR" sz="3200" b="1" dirty="0" smtClean="0">
                <a:solidFill>
                  <a:srgbClr val="FF33CC"/>
                </a:solidFill>
              </a:rPr>
            </a:br>
            <a:r>
              <a:rPr lang="tr-TR" altLang="tr-TR" sz="3200" b="1" dirty="0" smtClean="0">
                <a:solidFill>
                  <a:srgbClr val="FF33CC"/>
                </a:solidFill>
              </a:rPr>
              <a:t>Batılı </a:t>
            </a:r>
            <a:r>
              <a:rPr lang="tr-TR" altLang="tr-TR" sz="3200" b="1" dirty="0">
                <a:solidFill>
                  <a:srgbClr val="FF33CC"/>
                </a:solidFill>
              </a:rPr>
              <a:t>Oryantalist Düşüncenin Sonu</a:t>
            </a:r>
          </a:p>
        </p:txBody>
      </p:sp>
    </p:spTree>
    <p:extLst>
      <p:ext uri="{BB962C8B-B14F-4D97-AF65-F5344CB8AC3E}">
        <p14:creationId xmlns:p14="http://schemas.microsoft.com/office/powerpoint/2010/main" val="1444026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Teşekkürler</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4120030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5400" dirty="0" smtClean="0"/>
              <a:t>EKLER:</a:t>
            </a:r>
            <a:endParaRPr lang="tr-TR" sz="5400" dirty="0"/>
          </a:p>
        </p:txBody>
      </p:sp>
    </p:spTree>
    <p:extLst>
      <p:ext uri="{BB962C8B-B14F-4D97-AF65-F5344CB8AC3E}">
        <p14:creationId xmlns:p14="http://schemas.microsoft.com/office/powerpoint/2010/main" val="2969180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547813" y="3334622"/>
            <a:ext cx="597651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spcBef>
                <a:spcPct val="0"/>
              </a:spcBef>
              <a:buClrTx/>
              <a:buSzTx/>
              <a:buFontTx/>
              <a:buAutoNum type="arabicPeriod"/>
            </a:pPr>
            <a:r>
              <a:rPr lang="tr-TR" altLang="tr-TR" sz="2400" b="1" dirty="0" smtClean="0">
                <a:solidFill>
                  <a:schemeClr val="accent2"/>
                </a:solidFill>
              </a:rPr>
              <a:t>modernite </a:t>
            </a:r>
            <a:r>
              <a:rPr lang="tr-TR" altLang="tr-TR" sz="2400" b="1" dirty="0">
                <a:solidFill>
                  <a:schemeClr val="accent2"/>
                </a:solidFill>
              </a:rPr>
              <a:t>olan simülasyon kuramı: Gerçek ilkesi </a:t>
            </a:r>
            <a:r>
              <a:rPr lang="tr-TR" altLang="tr-TR" sz="2400" b="1" dirty="0" smtClean="0">
                <a:solidFill>
                  <a:schemeClr val="accent2"/>
                </a:solidFill>
              </a:rPr>
              <a:t>Modernite (</a:t>
            </a:r>
            <a:r>
              <a:rPr lang="tr-TR" altLang="tr-TR" sz="2400" b="1" dirty="0" err="1" smtClean="0">
                <a:solidFill>
                  <a:schemeClr val="accent2"/>
                </a:solidFill>
              </a:rPr>
              <a:t>simulakr</a:t>
            </a:r>
            <a:r>
              <a:rPr lang="tr-TR" altLang="tr-TR" sz="2400" b="1" dirty="0" smtClean="0">
                <a:solidFill>
                  <a:schemeClr val="accent2"/>
                </a:solidFill>
              </a:rPr>
              <a:t>)</a:t>
            </a:r>
            <a:endParaRPr lang="tr-TR" altLang="tr-TR" sz="2400" b="1" dirty="0">
              <a:solidFill>
                <a:schemeClr val="accent2"/>
              </a:solidFill>
            </a:endParaRPr>
          </a:p>
          <a:p>
            <a:pPr defTabSz="914400" eaLnBrk="1" hangingPunct="1">
              <a:spcBef>
                <a:spcPct val="0"/>
              </a:spcBef>
              <a:buClrTx/>
              <a:buSzTx/>
              <a:buFontTx/>
              <a:buNone/>
            </a:pPr>
            <a:r>
              <a:rPr lang="tr-TR" altLang="tr-TR" sz="1800" b="1" dirty="0">
                <a:solidFill>
                  <a:schemeClr val="tx1"/>
                </a:solidFill>
              </a:rPr>
              <a:t>Baudrillard Jean; </a:t>
            </a:r>
            <a:r>
              <a:rPr lang="tr-TR" altLang="tr-TR" sz="1800" b="1" i="1" dirty="0">
                <a:solidFill>
                  <a:schemeClr val="tx1"/>
                </a:solidFill>
              </a:rPr>
              <a:t>“</a:t>
            </a:r>
            <a:r>
              <a:rPr lang="tr-TR" altLang="tr-TR" sz="1800" b="1" i="1" dirty="0" err="1">
                <a:solidFill>
                  <a:schemeClr val="tx1"/>
                </a:solidFill>
              </a:rPr>
              <a:t>Simulakrlar</a:t>
            </a:r>
            <a:r>
              <a:rPr lang="tr-TR" altLang="tr-TR" sz="1800" b="1" i="1" dirty="0">
                <a:solidFill>
                  <a:schemeClr val="tx1"/>
                </a:solidFill>
              </a:rPr>
              <a:t> ve Simülasyon”,</a:t>
            </a:r>
            <a:r>
              <a:rPr lang="tr-TR" altLang="tr-TR" sz="1800" b="1" dirty="0">
                <a:solidFill>
                  <a:schemeClr val="tx1"/>
                </a:solidFill>
              </a:rPr>
              <a:t> Dokuz Eylül Yayınları (1998</a:t>
            </a:r>
            <a:r>
              <a:rPr lang="tr-TR" altLang="tr-TR" sz="1800" b="1" dirty="0" smtClean="0">
                <a:solidFill>
                  <a:schemeClr val="tx1"/>
                </a:solidFill>
              </a:rPr>
              <a:t>)</a:t>
            </a:r>
            <a:endParaRPr lang="tr-TR" altLang="tr-TR" sz="2000" dirty="0">
              <a:solidFill>
                <a:schemeClr val="tx1"/>
              </a:solidFill>
            </a:endParaRPr>
          </a:p>
          <a:p>
            <a:pPr defTabSz="914400" eaLnBrk="1" hangingPunct="1">
              <a:spcBef>
                <a:spcPct val="0"/>
              </a:spcBef>
              <a:buClrTx/>
              <a:buSzTx/>
              <a:buFontTx/>
              <a:buNone/>
            </a:pPr>
            <a:endParaRPr lang="tr-TR" altLang="tr-TR" sz="2000" dirty="0">
              <a:solidFill>
                <a:schemeClr val="tx1"/>
              </a:solidFill>
            </a:endParaRPr>
          </a:p>
          <a:p>
            <a:pPr defTabSz="914400" eaLnBrk="1" hangingPunct="1">
              <a:spcBef>
                <a:spcPct val="0"/>
              </a:spcBef>
              <a:buClrTx/>
              <a:buSzTx/>
              <a:buFontTx/>
              <a:buNone/>
            </a:pPr>
            <a:r>
              <a:rPr lang="tr-TR" altLang="tr-TR" sz="2000" b="1" dirty="0">
                <a:solidFill>
                  <a:srgbClr val="FF33CC"/>
                </a:solidFill>
              </a:rPr>
              <a:t>2. Gerçek ilkesi kaotik farkındalık </a:t>
            </a:r>
            <a:r>
              <a:rPr lang="tr-TR" altLang="tr-TR" sz="2000" b="1" dirty="0" smtClean="0">
                <a:solidFill>
                  <a:srgbClr val="FF33CC"/>
                </a:solidFill>
              </a:rPr>
              <a:t>(düzensiz duyarlı) olan </a:t>
            </a:r>
            <a:r>
              <a:rPr lang="tr-TR" altLang="tr-TR" sz="2000" b="1" dirty="0">
                <a:solidFill>
                  <a:srgbClr val="FF33CC"/>
                </a:solidFill>
              </a:rPr>
              <a:t>simülasyon kuramı</a:t>
            </a:r>
            <a:r>
              <a:rPr lang="tr-TR" altLang="tr-TR" sz="2000" b="1" dirty="0" smtClean="0">
                <a:solidFill>
                  <a:srgbClr val="FF33CC"/>
                </a:solidFill>
              </a:rPr>
              <a:t>: (Zuhur-Yeni Anarşi)</a:t>
            </a:r>
            <a:endParaRPr lang="tr-TR" altLang="tr-TR" sz="2000" b="1" dirty="0">
              <a:solidFill>
                <a:srgbClr val="FF33CC"/>
              </a:solidFill>
            </a:endParaRPr>
          </a:p>
          <a:p>
            <a:pPr defTabSz="914400" eaLnBrk="1" hangingPunct="1">
              <a:spcBef>
                <a:spcPct val="0"/>
              </a:spcBef>
              <a:buClrTx/>
              <a:buSzTx/>
              <a:buFontTx/>
              <a:buNone/>
            </a:pPr>
            <a:r>
              <a:rPr lang="tr-TR" altLang="tr-TR" sz="1800" b="1" dirty="0"/>
              <a:t>Gediz Akdeniz: `</a:t>
            </a:r>
            <a:r>
              <a:rPr lang="tr-TR" altLang="tr-TR" sz="1800" b="1" i="1" dirty="0" err="1"/>
              <a:t>Disorder</a:t>
            </a:r>
            <a:r>
              <a:rPr lang="tr-TR" altLang="tr-TR" sz="1800" b="1" i="1" dirty="0"/>
              <a:t> </a:t>
            </a:r>
            <a:r>
              <a:rPr lang="tr-TR" altLang="tr-TR" sz="1800" b="1" i="1" dirty="0" err="1"/>
              <a:t>In</a:t>
            </a:r>
            <a:r>
              <a:rPr lang="tr-TR" altLang="tr-TR" sz="1800" b="1" i="1" dirty="0"/>
              <a:t> </a:t>
            </a:r>
            <a:r>
              <a:rPr lang="tr-TR" altLang="tr-TR" sz="1800" b="1" i="1" dirty="0" err="1"/>
              <a:t>Complex</a:t>
            </a:r>
            <a:r>
              <a:rPr lang="tr-TR" altLang="tr-TR" sz="1800" b="1" i="1" dirty="0"/>
              <a:t> </a:t>
            </a:r>
            <a:r>
              <a:rPr lang="tr-TR" altLang="tr-TR" sz="1800" b="1" i="1" dirty="0" err="1"/>
              <a:t>Humasn</a:t>
            </a:r>
            <a:r>
              <a:rPr lang="tr-TR" altLang="tr-TR" sz="1800" b="1" i="1" dirty="0"/>
              <a:t> </a:t>
            </a:r>
            <a:r>
              <a:rPr lang="tr-TR" altLang="tr-TR" sz="1800" b="1" i="1" dirty="0" err="1"/>
              <a:t>System</a:t>
            </a:r>
            <a:r>
              <a:rPr lang="tr-TR" altLang="tr-TR" sz="1800" b="1" dirty="0"/>
              <a:t>` </a:t>
            </a:r>
            <a:r>
              <a:rPr lang="tr-TR" altLang="tr-TR" sz="1800" b="1" dirty="0" err="1"/>
              <a:t>published</a:t>
            </a:r>
            <a:r>
              <a:rPr lang="tr-TR" altLang="tr-TR" sz="1800" b="1" dirty="0"/>
              <a:t> in Conference </a:t>
            </a:r>
            <a:r>
              <a:rPr lang="tr-TR" altLang="tr-TR" sz="1800" b="1" dirty="0" err="1"/>
              <a:t>Proceeding</a:t>
            </a:r>
            <a:r>
              <a:rPr lang="tr-TR" altLang="tr-TR" sz="1800" b="1" dirty="0"/>
              <a:t> in </a:t>
            </a:r>
            <a:r>
              <a:rPr lang="tr-TR" altLang="tr-TR" sz="1800" b="1" dirty="0" err="1"/>
              <a:t>Honour</a:t>
            </a:r>
            <a:r>
              <a:rPr lang="tr-TR" altLang="tr-TR" sz="1800" b="1" dirty="0"/>
              <a:t> of </a:t>
            </a:r>
            <a:r>
              <a:rPr lang="tr-TR" altLang="tr-TR" sz="1800" b="1" dirty="0" err="1"/>
              <a:t>Murray</a:t>
            </a:r>
            <a:r>
              <a:rPr lang="tr-TR" altLang="tr-TR" sz="1800" b="1" dirty="0"/>
              <a:t> </a:t>
            </a:r>
            <a:r>
              <a:rPr lang="tr-TR" altLang="tr-TR" sz="1800" b="1" dirty="0" err="1"/>
              <a:t>Gell-Mann's</a:t>
            </a:r>
            <a:r>
              <a:rPr lang="tr-TR" altLang="tr-TR" sz="1800" b="1" dirty="0"/>
              <a:t> </a:t>
            </a:r>
            <a:r>
              <a:rPr lang="tr-TR" altLang="tr-TR" sz="1200" b="1" dirty="0"/>
              <a:t>80th </a:t>
            </a:r>
            <a:r>
              <a:rPr lang="tr-TR" altLang="tr-TR" sz="1200" b="1" dirty="0" err="1"/>
              <a:t>Birthday</a:t>
            </a:r>
            <a:r>
              <a:rPr lang="tr-TR" altLang="tr-TR" sz="1200" b="1" dirty="0"/>
              <a:t> </a:t>
            </a:r>
            <a:r>
              <a:rPr lang="tr-TR" altLang="tr-TR" sz="1200" b="1" dirty="0" err="1"/>
              <a:t>Celebrations</a:t>
            </a:r>
            <a:r>
              <a:rPr lang="tr-TR" altLang="tr-TR" sz="1200" b="1" dirty="0"/>
              <a:t> (</a:t>
            </a:r>
            <a:r>
              <a:rPr lang="tr-TR" altLang="tr-TR" sz="1200" b="1" dirty="0" smtClean="0">
                <a:solidFill>
                  <a:schemeClr val="accent2"/>
                </a:solidFill>
              </a:rPr>
              <a:t>2010)www.gedizakdeniz.com</a:t>
            </a:r>
            <a:endParaRPr lang="tr-TR" altLang="tr-TR" sz="1200" b="1" dirty="0">
              <a:solidFill>
                <a:schemeClr val="accent2"/>
              </a:solidFill>
            </a:endParaRPr>
          </a:p>
        </p:txBody>
      </p:sp>
      <p:sp>
        <p:nvSpPr>
          <p:cNvPr id="19459" name="Text Box 3"/>
          <p:cNvSpPr txBox="1">
            <a:spLocks noChangeArrowheads="1"/>
          </p:cNvSpPr>
          <p:nvPr/>
        </p:nvSpPr>
        <p:spPr bwMode="auto">
          <a:xfrm>
            <a:off x="179388" y="404813"/>
            <a:ext cx="57610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tr-TR" altLang="tr-TR" sz="3200" b="1">
                <a:solidFill>
                  <a:srgbClr val="FF0000"/>
                </a:solidFill>
              </a:rPr>
              <a:t>Simülasyon Dünyasında Yaşıyoruz.</a:t>
            </a:r>
            <a:r>
              <a:rPr lang="en-GB" altLang="tr-TR" sz="4000" b="1">
                <a:solidFill>
                  <a:srgbClr val="FF0000"/>
                </a:solidFill>
              </a:rPr>
              <a:t> </a:t>
            </a:r>
            <a:r>
              <a:rPr lang="tr-TR" altLang="tr-TR" b="1">
                <a:solidFill>
                  <a:srgbClr val="FF0000"/>
                </a:solidFill>
              </a:rPr>
              <a:t>Jean </a:t>
            </a:r>
            <a:r>
              <a:rPr lang="en-GB" altLang="tr-TR" b="1">
                <a:solidFill>
                  <a:srgbClr val="FF0000"/>
                </a:solidFill>
              </a:rPr>
              <a:t>Baudrillard</a:t>
            </a:r>
            <a:endParaRPr lang="tr-TR" altLang="tr-TR" b="1">
              <a:solidFill>
                <a:srgbClr val="FF0000"/>
              </a:solidFill>
            </a:endParaRPr>
          </a:p>
        </p:txBody>
      </p:sp>
      <p:pic>
        <p:nvPicPr>
          <p:cNvPr id="194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513" y="0"/>
            <a:ext cx="33924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1" name="Text Box 5"/>
          <p:cNvSpPr txBox="1">
            <a:spLocks noChangeArrowheads="1"/>
          </p:cNvSpPr>
          <p:nvPr/>
        </p:nvSpPr>
        <p:spPr bwMode="auto">
          <a:xfrm>
            <a:off x="365167" y="2167604"/>
            <a:ext cx="53589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buClr>
                <a:srgbClr val="000000"/>
              </a:buClr>
              <a:buSzPct val="100000"/>
              <a:buFont typeface="Times New Roman" panose="02020603050405020304" pitchFamily="18" charset="0"/>
              <a:buNone/>
            </a:pPr>
            <a:r>
              <a:rPr lang="tr-TR" altLang="tr-TR" sz="3600" b="1" dirty="0">
                <a:solidFill>
                  <a:schemeClr val="accent2"/>
                </a:solidFill>
              </a:rPr>
              <a:t>SİMÜLASYON KURAMLARI</a:t>
            </a:r>
          </a:p>
        </p:txBody>
      </p:sp>
    </p:spTree>
    <p:extLst>
      <p:ext uri="{BB962C8B-B14F-4D97-AF65-F5344CB8AC3E}">
        <p14:creationId xmlns:p14="http://schemas.microsoft.com/office/powerpoint/2010/main" val="41992334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994122"/>
          </a:xfrm>
        </p:spPr>
        <p:txBody>
          <a:bodyPr>
            <a:normAutofit fontScale="90000"/>
          </a:bodyPr>
          <a:lstStyle/>
          <a:p>
            <a:r>
              <a:rPr lang="tr-TR" sz="3600" dirty="0" smtClean="0">
                <a:solidFill>
                  <a:srgbClr val="FF0000"/>
                </a:solidFill>
              </a:rPr>
              <a:t>Basit Sarkacın Doğum Öncesi </a:t>
            </a:r>
            <a:br>
              <a:rPr lang="tr-TR" sz="3600" dirty="0" smtClean="0">
                <a:solidFill>
                  <a:srgbClr val="FF0000"/>
                </a:solidFill>
              </a:rPr>
            </a:br>
            <a:r>
              <a:rPr lang="tr-TR" sz="3600" dirty="0" smtClean="0">
                <a:solidFill>
                  <a:srgbClr val="FF0000"/>
                </a:solidFill>
              </a:rPr>
              <a:t>(Hamilelik Dönemi)</a:t>
            </a:r>
            <a:endParaRPr lang="tr-TR" sz="3600" dirty="0">
              <a:solidFill>
                <a:srgbClr val="FF0000"/>
              </a:solidFill>
            </a:endParaRPr>
          </a:p>
        </p:txBody>
      </p:sp>
      <p:sp>
        <p:nvSpPr>
          <p:cNvPr id="3" name="İçerik Yer Tutucusu 2"/>
          <p:cNvSpPr>
            <a:spLocks noGrp="1"/>
          </p:cNvSpPr>
          <p:nvPr>
            <p:ph idx="1"/>
          </p:nvPr>
        </p:nvSpPr>
        <p:spPr>
          <a:xfrm>
            <a:off x="457200" y="1268760"/>
            <a:ext cx="8229600" cy="5328592"/>
          </a:xfrm>
        </p:spPr>
        <p:txBody>
          <a:bodyPr>
            <a:normAutofit fontScale="92500" lnSpcReduction="20000"/>
          </a:bodyPr>
          <a:lstStyle/>
          <a:p>
            <a:r>
              <a:rPr lang="tr-TR" b="1" dirty="0"/>
              <a:t>Bu bağlılık şaman ve pagan ayinlerindeki görünen dünya ile görünmeyenin esrarı dedikleri seslere yansımıştır. </a:t>
            </a:r>
          </a:p>
          <a:p>
            <a:endParaRPr lang="tr-TR" dirty="0" smtClean="0"/>
          </a:p>
          <a:p>
            <a:r>
              <a:rPr lang="tr-TR" dirty="0" smtClean="0">
                <a:solidFill>
                  <a:srgbClr val="0070C0"/>
                </a:solidFill>
              </a:rPr>
              <a:t>Düzenli </a:t>
            </a:r>
            <a:r>
              <a:rPr lang="tr-TR" dirty="0">
                <a:solidFill>
                  <a:srgbClr val="0070C0"/>
                </a:solidFill>
              </a:rPr>
              <a:t>tekrarlanan ritüeller en yüksekte yalnız kalmak güç istenci ile farklılaşan tek tanrılı dinlerde vazgeçilmez olmuştur</a:t>
            </a:r>
            <a:r>
              <a:rPr lang="tr-TR" dirty="0" smtClean="0">
                <a:solidFill>
                  <a:srgbClr val="0070C0"/>
                </a:solidFill>
              </a:rPr>
              <a:t>.</a:t>
            </a:r>
          </a:p>
          <a:p>
            <a:pPr marL="0" indent="0">
              <a:buNone/>
            </a:pPr>
            <a:r>
              <a:rPr lang="tr-TR" dirty="0" smtClean="0"/>
              <a:t> </a:t>
            </a:r>
          </a:p>
          <a:p>
            <a:r>
              <a:rPr lang="tr-TR" dirty="0">
                <a:solidFill>
                  <a:srgbClr val="00B050"/>
                </a:solidFill>
              </a:rPr>
              <a:t>H</a:t>
            </a:r>
            <a:r>
              <a:rPr lang="tr-TR" dirty="0" smtClean="0">
                <a:solidFill>
                  <a:srgbClr val="00B050"/>
                </a:solidFill>
              </a:rPr>
              <a:t>er </a:t>
            </a:r>
            <a:r>
              <a:rPr lang="tr-TR" dirty="0">
                <a:solidFill>
                  <a:srgbClr val="00B050"/>
                </a:solidFill>
              </a:rPr>
              <a:t>tekrarda değişeni fark edebilmek tek tanrılı dinlerin kendi içinde farklı yorumlar oluşturmuştur. Bu </a:t>
            </a:r>
            <a:r>
              <a:rPr lang="tr-TR" dirty="0" err="1" smtClean="0">
                <a:solidFill>
                  <a:srgbClr val="00B050"/>
                </a:solidFill>
              </a:rPr>
              <a:t>Gnostik</a:t>
            </a:r>
            <a:r>
              <a:rPr lang="tr-TR" dirty="0" smtClean="0">
                <a:solidFill>
                  <a:srgbClr val="00B050"/>
                </a:solidFill>
              </a:rPr>
              <a:t> </a:t>
            </a:r>
            <a:r>
              <a:rPr lang="tr-TR" dirty="0">
                <a:solidFill>
                  <a:srgbClr val="00B050"/>
                </a:solidFill>
              </a:rPr>
              <a:t>arayışın Anadolu’daki temsilcileri ise Bektaşilerdir, dervişlerdir. </a:t>
            </a:r>
            <a:r>
              <a:rPr lang="tr-TR" dirty="0" smtClean="0">
                <a:solidFill>
                  <a:srgbClr val="00B050"/>
                </a:solidFill>
              </a:rPr>
              <a:t>(seslerde-kelimelerde ve </a:t>
            </a:r>
            <a:r>
              <a:rPr lang="tr-TR" dirty="0" smtClean="0">
                <a:solidFill>
                  <a:srgbClr val="00B050"/>
                </a:solidFill>
              </a:rPr>
              <a:t>yüzlerde gizem arayışı)</a:t>
            </a:r>
            <a:endParaRPr lang="tr-TR" dirty="0">
              <a:solidFill>
                <a:srgbClr val="00B050"/>
              </a:solidFill>
            </a:endParaRPr>
          </a:p>
          <a:p>
            <a:endParaRPr lang="tr-TR" dirty="0"/>
          </a:p>
        </p:txBody>
      </p:sp>
    </p:spTree>
    <p:extLst>
      <p:ext uri="{BB962C8B-B14F-4D97-AF65-F5344CB8AC3E}">
        <p14:creationId xmlns:p14="http://schemas.microsoft.com/office/powerpoint/2010/main" val="2592958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a:spLocks noGrp="1" noChangeArrowheads="1"/>
          </p:cNvSpPr>
          <p:nvPr>
            <p:ph type="body" idx="1"/>
          </p:nvPr>
        </p:nvSpPr>
        <p:spPr/>
        <p:txBody>
          <a:bodyPr/>
          <a:lstStyle/>
          <a:p>
            <a:endParaRPr lang="tr-TR" altLang="tr-TR" dirty="0" smtClean="0"/>
          </a:p>
          <a:p>
            <a:endParaRPr lang="tr-TR" altLang="tr-TR" dirty="0" smtClean="0"/>
          </a:p>
        </p:txBody>
      </p:sp>
      <p:pic>
        <p:nvPicPr>
          <p:cNvPr id="35843" name="Picture 3"/>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5724525" y="314325"/>
            <a:ext cx="2703513" cy="2027238"/>
          </a:xfrm>
        </p:spPr>
      </p:pic>
      <p:sp>
        <p:nvSpPr>
          <p:cNvPr id="35844" name="Rectangle 4"/>
          <p:cNvSpPr>
            <a:spLocks noChangeArrowheads="1"/>
          </p:cNvSpPr>
          <p:nvPr/>
        </p:nvSpPr>
        <p:spPr bwMode="auto">
          <a:xfrm>
            <a:off x="468313" y="3357563"/>
            <a:ext cx="7848600" cy="138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marL="609600" indent="-60960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r>
              <a:rPr lang="tr-TR" altLang="tr-TR" b="1" dirty="0" smtClean="0">
                <a:solidFill>
                  <a:srgbClr val="FF7C80"/>
                </a:solidFill>
              </a:rPr>
              <a:t>KARMAŞIKLIK BİLİMİ</a:t>
            </a:r>
            <a:endParaRPr lang="tr-TR" altLang="tr-TR" b="1" dirty="0">
              <a:solidFill>
                <a:srgbClr val="FF7C80"/>
              </a:solidFill>
            </a:endParaRPr>
          </a:p>
          <a:p>
            <a:r>
              <a:rPr lang="en-GB" altLang="tr-TR" b="1" dirty="0">
                <a:solidFill>
                  <a:srgbClr val="FF7C80"/>
                </a:solidFill>
              </a:rPr>
              <a:t>POST-</a:t>
            </a:r>
            <a:r>
              <a:rPr lang="tr-TR" altLang="tr-TR" b="1" dirty="0" smtClean="0">
                <a:solidFill>
                  <a:srgbClr val="FF7C80"/>
                </a:solidFill>
              </a:rPr>
              <a:t>FİZİKÇİ: kritik teoriler, simülasyon, q-istatistik. Networklar.</a:t>
            </a:r>
            <a:endParaRPr lang="tr-TR" altLang="tr-TR" b="1" dirty="0">
              <a:solidFill>
                <a:srgbClr val="FF7C80"/>
              </a:solidFill>
            </a:endParaRPr>
          </a:p>
        </p:txBody>
      </p:sp>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4863"/>
            <a:ext cx="2411413"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846" name="Text Box 6"/>
          <p:cNvSpPr txBox="1">
            <a:spLocks noChangeArrowheads="1"/>
          </p:cNvSpPr>
          <p:nvPr/>
        </p:nvSpPr>
        <p:spPr bwMode="auto">
          <a:xfrm>
            <a:off x="0" y="0"/>
            <a:ext cx="4909014" cy="138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marL="609600" indent="-60960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r>
              <a:rPr lang="en-US" altLang="tr-TR" b="1" dirty="0" smtClean="0"/>
              <a:t>B</a:t>
            </a:r>
            <a:r>
              <a:rPr lang="tr-TR" altLang="tr-TR" b="1" dirty="0" err="1" smtClean="0"/>
              <a:t>üyük</a:t>
            </a:r>
            <a:r>
              <a:rPr lang="tr-TR" altLang="tr-TR" b="1" dirty="0" smtClean="0"/>
              <a:t> Bilim (</a:t>
            </a:r>
            <a:r>
              <a:rPr lang="tr-TR" altLang="tr-TR" b="1" dirty="0" err="1" smtClean="0"/>
              <a:t>Siborg</a:t>
            </a:r>
            <a:r>
              <a:rPr lang="tr-TR" altLang="tr-TR" b="1" dirty="0" smtClean="0"/>
              <a:t> Bilimi)</a:t>
            </a:r>
            <a:r>
              <a:rPr lang="en-US" altLang="tr-TR" b="1" dirty="0" smtClean="0"/>
              <a:t> </a:t>
            </a:r>
            <a:endParaRPr lang="en-US" altLang="tr-TR" b="1" dirty="0"/>
          </a:p>
          <a:p>
            <a:r>
              <a:rPr lang="en-GB" altLang="tr-TR" b="1" dirty="0" smtClean="0"/>
              <a:t>CYBORG SCIENTIST</a:t>
            </a:r>
            <a:r>
              <a:rPr lang="tr-TR" altLang="tr-TR" b="1" dirty="0" smtClean="0"/>
              <a:t>:</a:t>
            </a:r>
          </a:p>
          <a:p>
            <a:r>
              <a:rPr lang="tr-TR" altLang="tr-TR" b="1" dirty="0" err="1" smtClean="0">
                <a:solidFill>
                  <a:srgbClr val="0070C0"/>
                </a:solidFill>
              </a:rPr>
              <a:t>Rosetta</a:t>
            </a:r>
            <a:r>
              <a:rPr lang="tr-TR" altLang="tr-TR" b="1" dirty="0" smtClean="0">
                <a:solidFill>
                  <a:srgbClr val="0070C0"/>
                </a:solidFill>
              </a:rPr>
              <a:t>, (</a:t>
            </a:r>
            <a:r>
              <a:rPr lang="tr-TR" altLang="tr-TR" b="1" dirty="0" err="1" smtClean="0">
                <a:solidFill>
                  <a:srgbClr val="0070C0"/>
                </a:solidFill>
              </a:rPr>
              <a:t>Sputnik</a:t>
            </a:r>
            <a:r>
              <a:rPr lang="tr-TR" altLang="tr-TR" b="1" dirty="0">
                <a:solidFill>
                  <a:srgbClr val="0070C0"/>
                </a:solidFill>
              </a:rPr>
              <a:t>) CERN. </a:t>
            </a:r>
          </a:p>
        </p:txBody>
      </p:sp>
      <p:sp>
        <p:nvSpPr>
          <p:cNvPr id="35847" name="Text Box 7"/>
          <p:cNvSpPr txBox="1">
            <a:spLocks noChangeArrowheads="1"/>
          </p:cNvSpPr>
          <p:nvPr/>
        </p:nvSpPr>
        <p:spPr bwMode="auto">
          <a:xfrm>
            <a:off x="3203575" y="5229225"/>
            <a:ext cx="48418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marL="609600" indent="-60960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spcBef>
                <a:spcPct val="0"/>
              </a:spcBef>
            </a:pPr>
            <a:r>
              <a:rPr lang="tr-TR" altLang="tr-TR" sz="1400"/>
              <a:t> </a:t>
            </a:r>
            <a:r>
              <a:rPr lang="tr-TR" altLang="tr-TR" sz="1400" b="1" i="1">
                <a:solidFill>
                  <a:srgbClr val="0033CC"/>
                </a:solidFill>
              </a:rPr>
              <a:t>G. Akdeniz, </a:t>
            </a:r>
            <a:r>
              <a:rPr lang="tr-TR" altLang="tr-TR" sz="1400" b="1" i="1">
                <a:solidFill>
                  <a:srgbClr val="FF0000"/>
                </a:solidFill>
              </a:rPr>
              <a:t>Post-Physicist Manifesto</a:t>
            </a:r>
            <a:r>
              <a:rPr lang="tr-TR" altLang="tr-TR" sz="1400" b="1" i="1">
                <a:solidFill>
                  <a:srgbClr val="0033CC"/>
                </a:solidFill>
              </a:rPr>
              <a:t>, Istanbul University, Journal of Sociology , </a:t>
            </a:r>
            <a:r>
              <a:rPr lang="tr-TR" altLang="tr-TR" sz="1400" b="1" i="1" u="sng">
                <a:solidFill>
                  <a:srgbClr val="0033CC"/>
                </a:solidFill>
              </a:rPr>
              <a:t>15</a:t>
            </a:r>
            <a:r>
              <a:rPr lang="tr-TR" altLang="tr-TR" sz="1400" b="1" i="1">
                <a:solidFill>
                  <a:srgbClr val="0033CC"/>
                </a:solidFill>
              </a:rPr>
              <a:t> ,  p. 31-41 (2007)</a:t>
            </a:r>
            <a:r>
              <a:rPr lang="en-GB" altLang="tr-TR" sz="1400" b="1" i="1">
                <a:solidFill>
                  <a:srgbClr val="0033CC"/>
                </a:solidFill>
              </a:rPr>
              <a:t> www.gedizakdeniz.com</a:t>
            </a:r>
          </a:p>
          <a:p>
            <a:endParaRPr lang="tr-TR" altLang="tr-TR" sz="1400"/>
          </a:p>
        </p:txBody>
      </p:sp>
    </p:spTree>
    <p:extLst>
      <p:ext uri="{BB962C8B-B14F-4D97-AF65-F5344CB8AC3E}">
        <p14:creationId xmlns:p14="http://schemas.microsoft.com/office/powerpoint/2010/main" val="3967988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normAutofit fontScale="90000"/>
          </a:bodyPr>
          <a:lstStyle/>
          <a:p>
            <a:r>
              <a:rPr lang="tr-TR" altLang="tr-TR" sz="3200" dirty="0" err="1" smtClean="0">
                <a:solidFill>
                  <a:schemeClr val="accent2"/>
                </a:solidFill>
              </a:rPr>
              <a:t>Gezipark</a:t>
            </a:r>
            <a:r>
              <a:rPr lang="tr-TR" altLang="tr-TR" sz="3200" dirty="0" smtClean="0">
                <a:solidFill>
                  <a:schemeClr val="accent2"/>
                </a:solidFill>
              </a:rPr>
              <a:t>-Zuhur</a:t>
            </a:r>
            <a:br>
              <a:rPr lang="tr-TR" altLang="tr-TR" sz="3200" dirty="0" smtClean="0">
                <a:solidFill>
                  <a:schemeClr val="accent2"/>
                </a:solidFill>
              </a:rPr>
            </a:br>
            <a:r>
              <a:rPr lang="tr-TR" altLang="tr-TR" sz="3200" dirty="0" smtClean="0">
                <a:solidFill>
                  <a:schemeClr val="accent2"/>
                </a:solidFill>
              </a:rPr>
              <a:t>Öngörülmeyen ve ölçülenemeyen orantısız çoklu bir duruma </a:t>
            </a:r>
            <a:r>
              <a:rPr lang="tr-TR" altLang="tr-TR" sz="3200" dirty="0" err="1" smtClean="0">
                <a:solidFill>
                  <a:schemeClr val="accent2"/>
                </a:solidFill>
              </a:rPr>
              <a:t>geçiş</a:t>
            </a:r>
            <a:r>
              <a:rPr lang="tr-TR" altLang="tr-TR" sz="3200" b="1" dirty="0" err="1" smtClean="0">
                <a:solidFill>
                  <a:srgbClr val="FF33CC"/>
                </a:solidFill>
              </a:rPr>
              <a:t>GA</a:t>
            </a:r>
            <a:endParaRPr lang="tr-TR" altLang="tr-TR" sz="3200" b="1" dirty="0" smtClean="0">
              <a:solidFill>
                <a:srgbClr val="FF33CC"/>
              </a:solidFill>
            </a:endParaRPr>
          </a:p>
        </p:txBody>
      </p:sp>
      <p:pic>
        <p:nvPicPr>
          <p:cNvPr id="24579" name="Picture 3" descr="r-taksim-gezi-parki-jpeg-300200-74431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692275" y="1916113"/>
            <a:ext cx="5688013" cy="3792537"/>
          </a:xfrm>
        </p:spPr>
      </p:pic>
      <p:sp>
        <p:nvSpPr>
          <p:cNvPr id="24580" name="Text Box 4"/>
          <p:cNvSpPr txBox="1">
            <a:spLocks noChangeArrowheads="1"/>
          </p:cNvSpPr>
          <p:nvPr/>
        </p:nvSpPr>
        <p:spPr bwMode="auto">
          <a:xfrm>
            <a:off x="1979613" y="6021388"/>
            <a:ext cx="5335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000000"/>
              </a:buClr>
              <a:buSzPct val="100000"/>
              <a:buFont typeface="Times New Roman" panose="02020603050405020304" pitchFamily="18" charset="0"/>
              <a:buNone/>
            </a:pPr>
            <a:r>
              <a:rPr lang="tr-TR" altLang="tr-TR" b="1" dirty="0">
                <a:solidFill>
                  <a:srgbClr val="FF33CC"/>
                </a:solidFill>
              </a:rPr>
              <a:t>(Kara Delik) Batılı Oryantalist Düşüncenin Sonu</a:t>
            </a:r>
          </a:p>
        </p:txBody>
      </p:sp>
    </p:spTree>
    <p:extLst>
      <p:ext uri="{BB962C8B-B14F-4D97-AF65-F5344CB8AC3E}">
        <p14:creationId xmlns:p14="http://schemas.microsoft.com/office/powerpoint/2010/main" val="12453628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Higgs</a:t>
            </a:r>
            <a:r>
              <a:rPr lang="tr-TR" dirty="0" smtClean="0"/>
              <a:t> Parçacığı</a:t>
            </a:r>
            <a:endParaRPr lang="tr-TR" dirty="0"/>
          </a:p>
        </p:txBody>
      </p:sp>
      <p:pic>
        <p:nvPicPr>
          <p:cNvPr id="10242" name="Picture 2" descr="image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60564"/>
            <a:ext cx="4536504" cy="490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91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147248" cy="6120680"/>
          </a:xfrm>
        </p:spPr>
        <p:txBody>
          <a:bodyPr>
            <a:normAutofit fontScale="92500"/>
          </a:bodyPr>
          <a:lstStyle/>
          <a:p>
            <a:endParaRPr lang="tr-TR" dirty="0"/>
          </a:p>
          <a:p>
            <a:r>
              <a:rPr lang="tr-TR" b="1" dirty="0" smtClean="0">
                <a:solidFill>
                  <a:srgbClr val="0070C0"/>
                </a:solidFill>
              </a:rPr>
              <a:t>Aristo'nun </a:t>
            </a:r>
            <a:r>
              <a:rPr lang="tr-TR" b="1" dirty="0">
                <a:solidFill>
                  <a:srgbClr val="0070C0"/>
                </a:solidFill>
              </a:rPr>
              <a:t>indirgemeci iki katlı evren </a:t>
            </a:r>
            <a:r>
              <a:rPr lang="tr-TR" b="1" dirty="0" smtClean="0">
                <a:solidFill>
                  <a:srgbClr val="0070C0"/>
                </a:solidFill>
              </a:rPr>
              <a:t>düşüncesi:</a:t>
            </a:r>
            <a:endParaRPr lang="tr-TR" b="1" dirty="0" smtClean="0">
              <a:solidFill>
                <a:srgbClr val="0070C0"/>
              </a:solidFill>
            </a:endParaRPr>
          </a:p>
          <a:p>
            <a:pPr marL="0" indent="0">
              <a:buNone/>
            </a:pPr>
            <a:r>
              <a:rPr lang="tr-TR" b="1" dirty="0">
                <a:solidFill>
                  <a:srgbClr val="0070C0"/>
                </a:solidFill>
              </a:rPr>
              <a:t> </a:t>
            </a:r>
            <a:r>
              <a:rPr lang="tr-TR" b="1" dirty="0" smtClean="0">
                <a:solidFill>
                  <a:srgbClr val="0070C0"/>
                </a:solidFill>
              </a:rPr>
              <a:t>    _Ay </a:t>
            </a:r>
            <a:r>
              <a:rPr lang="tr-TR" b="1" dirty="0">
                <a:solidFill>
                  <a:srgbClr val="0070C0"/>
                </a:solidFill>
              </a:rPr>
              <a:t>üstü </a:t>
            </a:r>
            <a:r>
              <a:rPr lang="tr-TR" b="1" dirty="0" smtClean="0">
                <a:solidFill>
                  <a:srgbClr val="0070C0"/>
                </a:solidFill>
              </a:rPr>
              <a:t>alem: </a:t>
            </a:r>
            <a:r>
              <a:rPr lang="tr-TR" b="1" dirty="0">
                <a:solidFill>
                  <a:srgbClr val="0070C0"/>
                </a:solidFill>
              </a:rPr>
              <a:t>düzenli-değiştirilemez yasalar. </a:t>
            </a:r>
            <a:endParaRPr lang="tr-TR" b="1" dirty="0" smtClean="0">
              <a:solidFill>
                <a:srgbClr val="0070C0"/>
              </a:solidFill>
            </a:endParaRPr>
          </a:p>
          <a:p>
            <a:pPr marL="0" indent="0">
              <a:buNone/>
            </a:pPr>
            <a:r>
              <a:rPr lang="tr-TR" b="1" dirty="0">
                <a:solidFill>
                  <a:srgbClr val="0070C0"/>
                </a:solidFill>
              </a:rPr>
              <a:t> </a:t>
            </a:r>
            <a:r>
              <a:rPr lang="tr-TR" b="1" dirty="0" smtClean="0">
                <a:solidFill>
                  <a:srgbClr val="0070C0"/>
                </a:solidFill>
              </a:rPr>
              <a:t>    _Ay </a:t>
            </a:r>
            <a:r>
              <a:rPr lang="tr-TR" b="1" dirty="0">
                <a:solidFill>
                  <a:srgbClr val="0070C0"/>
                </a:solidFill>
              </a:rPr>
              <a:t>altı </a:t>
            </a:r>
            <a:r>
              <a:rPr lang="tr-TR" b="1" dirty="0" smtClean="0">
                <a:solidFill>
                  <a:srgbClr val="0070C0"/>
                </a:solidFill>
              </a:rPr>
              <a:t>alem: </a:t>
            </a:r>
            <a:r>
              <a:rPr lang="tr-TR" b="1" dirty="0">
                <a:solidFill>
                  <a:srgbClr val="0070C0"/>
                </a:solidFill>
              </a:rPr>
              <a:t>dünya olayları ve </a:t>
            </a:r>
            <a:r>
              <a:rPr lang="tr-TR" b="1" dirty="0" smtClean="0">
                <a:solidFill>
                  <a:srgbClr val="0070C0"/>
                </a:solidFill>
              </a:rPr>
              <a:t>düzensiz</a:t>
            </a:r>
            <a:r>
              <a:rPr lang="tr-TR" dirty="0" smtClean="0"/>
              <a:t>.</a:t>
            </a:r>
          </a:p>
          <a:p>
            <a:pPr marL="0" indent="0">
              <a:buNone/>
            </a:pPr>
            <a:endParaRPr lang="tr-TR" dirty="0"/>
          </a:p>
          <a:p>
            <a:pPr marL="0" indent="0">
              <a:buNone/>
            </a:pPr>
            <a:r>
              <a:rPr lang="tr-TR" b="1" dirty="0" smtClean="0"/>
              <a:t> </a:t>
            </a:r>
            <a:r>
              <a:rPr lang="tr-TR" b="1" dirty="0"/>
              <a:t>ve İskenderiyeli </a:t>
            </a:r>
            <a:r>
              <a:rPr lang="tr-TR" b="1" dirty="0" err="1"/>
              <a:t>Batlamyus’un</a:t>
            </a:r>
            <a:r>
              <a:rPr lang="tr-TR" b="1" dirty="0"/>
              <a:t>  (MS85-165) dünya merkezli kusursuz dairesel gezegen hareketleri çizimleri, </a:t>
            </a:r>
            <a:r>
              <a:rPr lang="tr-TR" b="1" dirty="0" err="1"/>
              <a:t>Tycho</a:t>
            </a:r>
            <a:r>
              <a:rPr lang="tr-TR" b="1" dirty="0"/>
              <a:t> </a:t>
            </a:r>
            <a:r>
              <a:rPr lang="tr-TR" b="1" dirty="0" err="1"/>
              <a:t>Brahe</a:t>
            </a:r>
            <a:r>
              <a:rPr lang="tr-TR" b="1" dirty="0"/>
              <a:t>  (1546–1601) ve </a:t>
            </a:r>
            <a:r>
              <a:rPr lang="tr-TR" b="1" dirty="0" err="1"/>
              <a:t>Nicolaus</a:t>
            </a:r>
            <a:r>
              <a:rPr lang="tr-TR" b="1" dirty="0"/>
              <a:t> </a:t>
            </a:r>
            <a:r>
              <a:rPr lang="tr-TR" b="1" dirty="0" err="1"/>
              <a:t>Koppernik</a:t>
            </a:r>
            <a:r>
              <a:rPr lang="tr-TR" b="1" dirty="0"/>
              <a:t> (1473–1543)’in sağlıklı </a:t>
            </a:r>
            <a:r>
              <a:rPr lang="tr-TR" b="1" dirty="0" smtClean="0"/>
              <a:t>(gelişmiş dürbünler) gözlemlerini </a:t>
            </a:r>
            <a:r>
              <a:rPr lang="tr-TR" b="1" dirty="0"/>
              <a:t>açıklayamıyordu.</a:t>
            </a:r>
          </a:p>
          <a:p>
            <a:endParaRPr lang="tr-TR" dirty="0"/>
          </a:p>
        </p:txBody>
      </p:sp>
    </p:spTree>
    <p:extLst>
      <p:ext uri="{BB962C8B-B14F-4D97-AF65-F5344CB8AC3E}">
        <p14:creationId xmlns:p14="http://schemas.microsoft.com/office/powerpoint/2010/main" val="356535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0832" y="188640"/>
            <a:ext cx="8301608" cy="3672408"/>
          </a:xfrm>
        </p:spPr>
        <p:txBody>
          <a:bodyPr>
            <a:normAutofit/>
          </a:bodyPr>
          <a:lstStyle/>
          <a:p>
            <a:r>
              <a:rPr lang="tr-TR" sz="2800" dirty="0">
                <a:solidFill>
                  <a:srgbClr val="0070C0"/>
                </a:solidFill>
              </a:rPr>
              <a:t>Güneş merkezli evren modeli de, birçok soruyu kendiliğinden getiriyordu. Ancak Pisagorcu Johannes Kepler'in (1571–1630) gök dinamiği hesaplarıyla (kanunları) bu aşıldı.  </a:t>
            </a:r>
            <a:r>
              <a:rPr lang="tr-TR" sz="2800" dirty="0" smtClean="0">
                <a:solidFill>
                  <a:srgbClr val="0070C0"/>
                </a:solidFill>
              </a:rPr>
              <a:t>Dünya </a:t>
            </a:r>
            <a:r>
              <a:rPr lang="tr-TR" sz="2800" dirty="0">
                <a:solidFill>
                  <a:srgbClr val="0070C0"/>
                </a:solidFill>
              </a:rPr>
              <a:t>merkezli – Güneş merkezli evren </a:t>
            </a:r>
            <a:r>
              <a:rPr lang="tr-TR" sz="2800" dirty="0" smtClean="0">
                <a:solidFill>
                  <a:srgbClr val="0070C0"/>
                </a:solidFill>
              </a:rPr>
              <a:t>(Astronomide paradigma </a:t>
            </a:r>
            <a:r>
              <a:rPr lang="tr-TR" sz="2800" dirty="0">
                <a:solidFill>
                  <a:srgbClr val="0070C0"/>
                </a:solidFill>
              </a:rPr>
              <a:t>sıçraması) </a:t>
            </a:r>
            <a:r>
              <a:rPr lang="tr-TR" dirty="0"/>
              <a:t/>
            </a:r>
            <a:br>
              <a:rPr lang="tr-TR" dirty="0"/>
            </a:br>
            <a:r>
              <a:rPr lang="tr-TR" dirty="0" smtClean="0">
                <a:solidFill>
                  <a:srgbClr val="FF0000"/>
                </a:solidFill>
              </a:rPr>
              <a:t>Kepler Yasaları</a:t>
            </a:r>
            <a:endParaRPr lang="tr-TR" dirty="0">
              <a:solidFill>
                <a:srgbClr val="FF0000"/>
              </a:solidFill>
            </a:endParaRPr>
          </a:p>
        </p:txBody>
      </p:sp>
      <p:sp>
        <p:nvSpPr>
          <p:cNvPr id="3" name="İçerik Yer Tutucusu 2"/>
          <p:cNvSpPr>
            <a:spLocks noGrp="1"/>
          </p:cNvSpPr>
          <p:nvPr>
            <p:ph idx="1"/>
          </p:nvPr>
        </p:nvSpPr>
        <p:spPr>
          <a:xfrm>
            <a:off x="230832" y="4365104"/>
            <a:ext cx="7941568" cy="2165933"/>
          </a:xfrm>
        </p:spPr>
        <p:txBody>
          <a:bodyPr>
            <a:normAutofit/>
          </a:bodyPr>
          <a:lstStyle/>
          <a:p>
            <a:r>
              <a:rPr lang="tr-TR" sz="2000" b="1" dirty="0"/>
              <a:t>1.Yasa: Her gezegen, güneşin merkezlerinden birinde bulunduğu bir elips üzerinde hareket eder. </a:t>
            </a:r>
          </a:p>
          <a:p>
            <a:r>
              <a:rPr lang="tr-TR" sz="2000" b="1" dirty="0"/>
              <a:t>2.Yasa: Bir gezegeni güneşe bağlayan çizgi eşit zaman aralıklarında eşit alanlar tarar. </a:t>
            </a:r>
          </a:p>
          <a:p>
            <a:r>
              <a:rPr lang="tr-TR" sz="2000" b="1" dirty="0"/>
              <a:t>3.Yasa: Bir gezegenin yörüngesel periyodunun karesi, dolandığı elipsin ana eksen uzunluğunun küpü ile doğru orantılıdır</a:t>
            </a:r>
            <a:r>
              <a:rPr lang="tr-TR" sz="2000" b="1" dirty="0" smtClean="0"/>
              <a:t>.</a:t>
            </a:r>
            <a:endParaRPr lang="tr-TR" sz="2000" b="1" dirty="0"/>
          </a:p>
        </p:txBody>
      </p:sp>
    </p:spTree>
    <p:extLst>
      <p:ext uri="{BB962C8B-B14F-4D97-AF65-F5344CB8AC3E}">
        <p14:creationId xmlns:p14="http://schemas.microsoft.com/office/powerpoint/2010/main" val="191249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
            <a:ext cx="7704856" cy="6836229"/>
          </a:xfrm>
        </p:spPr>
        <p:txBody>
          <a:bodyPr>
            <a:normAutofit fontScale="70000" lnSpcReduction="20000"/>
          </a:bodyPr>
          <a:lstStyle/>
          <a:p>
            <a:r>
              <a:rPr lang="tr-TR" dirty="0" smtClean="0"/>
              <a:t> </a:t>
            </a:r>
            <a:endParaRPr lang="tr-TR" sz="5100" b="1" dirty="0" smtClean="0"/>
          </a:p>
          <a:p>
            <a:r>
              <a:rPr lang="tr-TR" sz="5700" b="1" dirty="0" smtClean="0"/>
              <a:t>Aynı zamanda bir Pitagorasçı olan Galileo Galilei </a:t>
            </a:r>
            <a:r>
              <a:rPr lang="tr-TR" sz="5700" b="1" dirty="0" smtClean="0">
                <a:solidFill>
                  <a:srgbClr val="FF0000"/>
                </a:solidFill>
              </a:rPr>
              <a:t>(</a:t>
            </a:r>
            <a:r>
              <a:rPr lang="tr-TR" sz="5700" b="1" dirty="0">
                <a:solidFill>
                  <a:srgbClr val="FF0000"/>
                </a:solidFill>
              </a:rPr>
              <a:t>1564-1642)</a:t>
            </a:r>
          </a:p>
          <a:p>
            <a:endParaRPr lang="tr-TR" sz="5100" b="1" dirty="0" smtClean="0"/>
          </a:p>
          <a:p>
            <a:endParaRPr lang="tr-TR" sz="4000" dirty="0"/>
          </a:p>
          <a:p>
            <a:r>
              <a:rPr lang="tr-TR" sz="4000" b="1" dirty="0" smtClean="0">
                <a:solidFill>
                  <a:srgbClr val="FF0000"/>
                </a:solidFill>
              </a:rPr>
              <a:t>Pitagoras’ın «hocası» </a:t>
            </a:r>
            <a:r>
              <a:rPr lang="tr-TR" sz="4000" b="1" dirty="0" err="1" smtClean="0">
                <a:solidFill>
                  <a:srgbClr val="FF0000"/>
                </a:solidFill>
              </a:rPr>
              <a:t>Thales’in</a:t>
            </a:r>
            <a:r>
              <a:rPr lang="tr-TR" sz="4000" b="1" dirty="0">
                <a:solidFill>
                  <a:srgbClr val="FF0000"/>
                </a:solidFill>
              </a:rPr>
              <a:t>, etrafımızı çevreleyen olaylar (hareket) çeşitliliğinin daha derin bir birlik tarafından bir arada tutulduğu </a:t>
            </a:r>
            <a:r>
              <a:rPr lang="tr-TR" sz="4000" b="1" dirty="0" smtClean="0">
                <a:solidFill>
                  <a:srgbClr val="FF0000"/>
                </a:solidFill>
              </a:rPr>
              <a:t>varsayımdan.</a:t>
            </a:r>
          </a:p>
          <a:p>
            <a:pPr marL="0" indent="0">
              <a:buNone/>
            </a:pPr>
            <a:endParaRPr lang="tr-TR" sz="4000" b="1" dirty="0" smtClean="0">
              <a:solidFill>
                <a:srgbClr val="FF0000"/>
              </a:solidFill>
            </a:endParaRPr>
          </a:p>
          <a:p>
            <a:r>
              <a:rPr lang="tr-TR" sz="4000" b="1" dirty="0" smtClean="0">
                <a:solidFill>
                  <a:srgbClr val="FF0000"/>
                </a:solidFill>
              </a:rPr>
              <a:t>VE Pitagorasçı </a:t>
            </a:r>
            <a:r>
              <a:rPr lang="tr-TR" sz="4000" b="1" dirty="0">
                <a:solidFill>
                  <a:srgbClr val="FF0000"/>
                </a:solidFill>
              </a:rPr>
              <a:t>öğretiden gelen </a:t>
            </a:r>
            <a:r>
              <a:rPr lang="tr-TR" sz="4000" b="1" dirty="0" err="1">
                <a:solidFill>
                  <a:srgbClr val="FF0000"/>
                </a:solidFill>
              </a:rPr>
              <a:t>Parmenides</a:t>
            </a:r>
            <a:r>
              <a:rPr lang="tr-TR" sz="4000" b="1" dirty="0">
                <a:solidFill>
                  <a:srgbClr val="FF0000"/>
                </a:solidFill>
              </a:rPr>
              <a:t> (MÖ500) evrende (doğada) asla değişmeyen bir gerçeklik olduğunu ve değişim üzerine inşa edilen (simülasyon) yaşamlarımızın bir illüzyon </a:t>
            </a:r>
            <a:r>
              <a:rPr lang="tr-TR" sz="4000" b="1" dirty="0" smtClean="0">
                <a:solidFill>
                  <a:srgbClr val="FF0000"/>
                </a:solidFill>
              </a:rPr>
              <a:t>olduğu düşüncelerinden etkilenmiş olmalıydı ki. </a:t>
            </a:r>
            <a:endParaRPr lang="tr-TR" sz="4000" b="1" dirty="0">
              <a:solidFill>
                <a:srgbClr val="FF0000"/>
              </a:solidFill>
            </a:endParaRPr>
          </a:p>
          <a:p>
            <a:endParaRPr lang="tr-TR" sz="5100" b="1" dirty="0">
              <a:solidFill>
                <a:srgbClr val="FF0000"/>
              </a:solidFill>
            </a:endParaRPr>
          </a:p>
          <a:p>
            <a:endParaRPr lang="tr-TR" sz="5100" b="1" dirty="0" smtClean="0"/>
          </a:p>
        </p:txBody>
      </p:sp>
    </p:spTree>
    <p:extLst>
      <p:ext uri="{BB962C8B-B14F-4D97-AF65-F5344CB8AC3E}">
        <p14:creationId xmlns:p14="http://schemas.microsoft.com/office/powerpoint/2010/main" val="274540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
            <a:ext cx="7704856" cy="6836229"/>
          </a:xfrm>
        </p:spPr>
        <p:txBody>
          <a:bodyPr>
            <a:normAutofit fontScale="85000" lnSpcReduction="10000"/>
          </a:bodyPr>
          <a:lstStyle/>
          <a:p>
            <a:r>
              <a:rPr lang="tr-TR" dirty="0" smtClean="0"/>
              <a:t> </a:t>
            </a:r>
            <a:endParaRPr lang="tr-TR" sz="5100" b="1" dirty="0" smtClean="0"/>
          </a:p>
          <a:p>
            <a:pPr marL="0" indent="0" algn="ctr">
              <a:buNone/>
            </a:pPr>
            <a:r>
              <a:rPr lang="tr-TR" sz="4600" b="1" dirty="0" smtClean="0">
                <a:solidFill>
                  <a:srgbClr val="FF0000"/>
                </a:solidFill>
              </a:rPr>
              <a:t>Basit </a:t>
            </a:r>
            <a:r>
              <a:rPr lang="tr-TR" sz="4600" b="1" dirty="0" err="1" smtClean="0">
                <a:solidFill>
                  <a:srgbClr val="FF0000"/>
                </a:solidFill>
              </a:rPr>
              <a:t>Sarkaç’ın</a:t>
            </a:r>
            <a:r>
              <a:rPr lang="tr-TR" sz="4600" b="1" dirty="0" smtClean="0">
                <a:solidFill>
                  <a:srgbClr val="FF0000"/>
                </a:solidFill>
              </a:rPr>
              <a:t> doğumu </a:t>
            </a:r>
          </a:p>
          <a:p>
            <a:pPr marL="0" indent="0">
              <a:buNone/>
            </a:pPr>
            <a:r>
              <a:rPr lang="tr-TR" sz="4600" b="1" dirty="0">
                <a:solidFill>
                  <a:srgbClr val="FF0000"/>
                </a:solidFill>
              </a:rPr>
              <a:t> </a:t>
            </a:r>
            <a:r>
              <a:rPr lang="tr-TR" sz="4600" b="1" dirty="0" smtClean="0">
                <a:solidFill>
                  <a:srgbClr val="FF0000"/>
                </a:solidFill>
              </a:rPr>
              <a:t>   (Fiziğin Metafizikten ayrılması)</a:t>
            </a:r>
            <a:endParaRPr lang="tr-TR" sz="4600" b="1" dirty="0">
              <a:solidFill>
                <a:srgbClr val="FF0000"/>
              </a:solidFill>
            </a:endParaRPr>
          </a:p>
          <a:p>
            <a:endParaRPr lang="tr-TR" sz="5100" b="1" dirty="0" smtClean="0">
              <a:solidFill>
                <a:srgbClr val="FF0000"/>
              </a:solidFill>
            </a:endParaRPr>
          </a:p>
          <a:p>
            <a:r>
              <a:rPr lang="tr-TR" sz="4600" b="1" dirty="0" smtClean="0">
                <a:solidFill>
                  <a:schemeClr val="accent1"/>
                </a:solidFill>
              </a:rPr>
              <a:t>Galileo, güneş sistemindeki düzensizlik içindeki düzenin (Kepler yasaları) </a:t>
            </a:r>
            <a:r>
              <a:rPr lang="tr-TR" sz="4600" b="1" dirty="0">
                <a:solidFill>
                  <a:schemeClr val="accent1"/>
                </a:solidFill>
              </a:rPr>
              <a:t>sırrı ile </a:t>
            </a:r>
            <a:r>
              <a:rPr lang="tr-TR" sz="4600" b="1" dirty="0" err="1" smtClean="0">
                <a:solidFill>
                  <a:schemeClr val="accent1"/>
                </a:solidFill>
              </a:rPr>
              <a:t>Pisa</a:t>
            </a:r>
            <a:r>
              <a:rPr lang="tr-TR" sz="4600" b="1" dirty="0" smtClean="0">
                <a:solidFill>
                  <a:schemeClr val="accent1"/>
                </a:solidFill>
              </a:rPr>
              <a:t> katedralinde </a:t>
            </a:r>
            <a:r>
              <a:rPr lang="tr-TR" sz="4600" b="1" dirty="0">
                <a:solidFill>
                  <a:schemeClr val="accent1"/>
                </a:solidFill>
              </a:rPr>
              <a:t>sağa sola savrularak salınan </a:t>
            </a:r>
            <a:r>
              <a:rPr lang="tr-TR" sz="4600" b="1" dirty="0" smtClean="0">
                <a:solidFill>
                  <a:schemeClr val="accent1"/>
                </a:solidFill>
              </a:rPr>
              <a:t>şamdanın salınmalarındaki saklı düzeninin sırrı </a:t>
            </a:r>
            <a:r>
              <a:rPr lang="tr-TR" sz="4600" b="1" dirty="0">
                <a:solidFill>
                  <a:schemeClr val="accent1"/>
                </a:solidFill>
              </a:rPr>
              <a:t>arasında bir ilişkinin var olabileceğini </a:t>
            </a:r>
            <a:r>
              <a:rPr lang="tr-TR" sz="4600" b="1" dirty="0" smtClean="0">
                <a:solidFill>
                  <a:schemeClr val="accent1"/>
                </a:solidFill>
              </a:rPr>
              <a:t>düşündü. </a:t>
            </a:r>
          </a:p>
          <a:p>
            <a:endParaRPr lang="tr-TR" sz="5100" dirty="0"/>
          </a:p>
          <a:p>
            <a:endParaRPr lang="tr-TR" sz="5100" b="1" dirty="0">
              <a:solidFill>
                <a:srgbClr val="FF0000"/>
              </a:solidFill>
            </a:endParaRPr>
          </a:p>
          <a:p>
            <a:endParaRPr lang="tr-TR" sz="5100" b="1" dirty="0" smtClean="0"/>
          </a:p>
        </p:txBody>
      </p:sp>
    </p:spTree>
    <p:extLst>
      <p:ext uri="{BB962C8B-B14F-4D97-AF65-F5344CB8AC3E}">
        <p14:creationId xmlns:p14="http://schemas.microsoft.com/office/powerpoint/2010/main" val="412654724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3596</TotalTime>
  <Words>2179</Words>
  <Application>Microsoft Office PowerPoint</Application>
  <PresentationFormat>Ekran Gösterisi (4:3)</PresentationFormat>
  <Paragraphs>197</Paragraphs>
  <Slides>52</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52</vt:i4>
      </vt:variant>
    </vt:vector>
  </HeadingPairs>
  <TitlesOfParts>
    <vt:vector size="59" baseType="lpstr">
      <vt:lpstr>Arial</vt:lpstr>
      <vt:lpstr>Calibri</vt:lpstr>
      <vt:lpstr>Comic Sans MS</vt:lpstr>
      <vt:lpstr>Lucida Sans Unicode</vt:lpstr>
      <vt:lpstr>Times New Roman</vt:lpstr>
      <vt:lpstr>Ofis Teması</vt:lpstr>
      <vt:lpstr>Equation</vt:lpstr>
      <vt:lpstr>KOZMOS’DAN KAOS’A: BASİT SARKAC’IN TARİHİ Gediz Akdeniz www.gedizakdeniz.com</vt:lpstr>
      <vt:lpstr>Sevgili Hocam Oktay Sinanoğlu’nun Anısına </vt:lpstr>
      <vt:lpstr>Basit Sarkaç  d.1633 Pisa - ö.20yy. ?</vt:lpstr>
      <vt:lpstr>Basit Sarkacın 1633 Doğum Öncesi  (Hamilelik Dönemi)</vt:lpstr>
      <vt:lpstr>Basit Sarkacın Doğum Öncesi  (Hamilelik Dönemi)</vt:lpstr>
      <vt:lpstr>PowerPoint Sunusu</vt:lpstr>
      <vt:lpstr>Güneş merkezli evren modeli de, birçok soruyu kendiliğinden getiriyordu. Ancak Pisagorcu Johannes Kepler'in (1571–1630) gök dinamiği hesaplarıyla (kanunları) bu aşıldı.  Dünya merkezli – Güneş merkezli evren (Astronomide paradigma sıçraması)  Kepler Yasaları</vt:lpstr>
      <vt:lpstr>PowerPoint Sunusu</vt:lpstr>
      <vt:lpstr>PowerPoint Sunusu</vt:lpstr>
      <vt:lpstr>PowerPoint Sunusu</vt:lpstr>
      <vt:lpstr>PowerPoint Sunusu</vt:lpstr>
      <vt:lpstr>Basit Sarkaç’ın  I. Kerameti (Galilei) </vt:lpstr>
      <vt:lpstr>Benzer Üçgenlerin Alanları Oranı=Yer Çekimi Sabiti </vt:lpstr>
      <vt:lpstr>PowerPoint Sunusu</vt:lpstr>
      <vt:lpstr>PowerPoint Sunusu</vt:lpstr>
      <vt:lpstr> Mekanikçi Düşüncenin Oluşumu  Newton (1643-1727) </vt:lpstr>
      <vt:lpstr>PowerPoint Sunusu</vt:lpstr>
      <vt:lpstr> Mekanikçi Düşüncenin Oluşumu  Newton (1643-1727) </vt:lpstr>
      <vt:lpstr>    İşte bu matematik (sonsuz küçükler matematiği), hala üniversitelerde okutulan bu teknoloji, mekanikçi bilimde mucizeler yarattı. Sanayi devriminin önünü açtı.  Aşağıda türevin (hız) tanımını (süreklilik) görüyorsunuz.  F=ma   dinamik sistemler  y= f(x) gibi fonksiyonlar halinde verilmeye başlanmıştır. Bu tipik determinist bir durumdur. Her x için tek bir y vardır. Bu doğrusallıktır. Ama ilerde göreceğiz ki bazı sistemleri bir fonksiyonla ifade etmemiz mümkün değildir. Çünkü bu sistemlerde aynı x için farklı y’ler olabilir.  </vt:lpstr>
      <vt:lpstr>PowerPoint Sunusu</vt:lpstr>
      <vt:lpstr>Evrenin Bilinen İlk Kuvveti</vt:lpstr>
      <vt:lpstr>PowerPoint Sunusu</vt:lpstr>
      <vt:lpstr>Mekanikçi Düşünce</vt:lpstr>
      <vt:lpstr>PowerPoint Sunusu</vt:lpstr>
      <vt:lpstr>PowerPoint Sunusu</vt:lpstr>
      <vt:lpstr>PowerPoint Sunusu</vt:lpstr>
      <vt:lpstr>İndirgemeci Düşünce,  Fransız Aydınlanması</vt:lpstr>
      <vt:lpstr>Kuğu Gölü Balesi (1877), Çaykovski</vt:lpstr>
      <vt:lpstr>Carmen, Georges Bizet (1875)</vt:lpstr>
      <vt:lpstr>Mekanikçi İmgeler Simülasyon</vt:lpstr>
      <vt:lpstr>PowerPoint Sunusu</vt:lpstr>
      <vt:lpstr>Atomla ışıma arasında köprü kuruldu.</vt:lpstr>
      <vt:lpstr>PowerPoint Sunusu</vt:lpstr>
      <vt:lpstr>Problemler?</vt:lpstr>
      <vt:lpstr>Basit sarkacın Karizmasının sonu:  (Duyarsız, İndirgemeci düşüncenin gözden düşmesi)</vt:lpstr>
      <vt:lpstr>PowerPoint Sunusu</vt:lpstr>
      <vt:lpstr>KAOS KURAMININ BABASI KİM?</vt:lpstr>
      <vt:lpstr>Leibniz’in Yolunda Gılgamış Mitolojisinin  (Cenneti-Yasaları bulma) Yeni Serüveni</vt:lpstr>
      <vt:lpstr>PowerPoint Sunusu</vt:lpstr>
      <vt:lpstr>Zuhur Öngörülmeyen ve ölçülenemeyen orantısız çoklu bir duruma geçiş. GA</vt:lpstr>
      <vt:lpstr>Cumhuriyet Sonrası Postmodern Türk Romanları</vt:lpstr>
      <vt:lpstr> Sinemada Kaos ve Karmaşıklık: Blade Runner Bıçak Sırtı, Hızlı koşucu 1982, Ridley Scott.  ,</vt:lpstr>
      <vt:lpstr>AVATAR 2009</vt:lpstr>
      <vt:lpstr> Katy Perry-Dark Horse</vt:lpstr>
      <vt:lpstr>Yeni GILGAMIŞ SERÜVENİ DÜNYASI</vt:lpstr>
      <vt:lpstr>(Yeni Gılgamış-Kara Delik)  Batılı Oryantalist Düşüncenin Sonu</vt:lpstr>
      <vt:lpstr>Teşekkürler</vt:lpstr>
      <vt:lpstr>PowerPoint Sunusu</vt:lpstr>
      <vt:lpstr>PowerPoint Sunusu</vt:lpstr>
      <vt:lpstr>PowerPoint Sunusu</vt:lpstr>
      <vt:lpstr>Gezipark-Zuhur Öngörülmeyen ve ölçülenemeyen orantısız çoklu bir duruma geçişGA</vt:lpstr>
      <vt:lpstr>Higgs Parçacığı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Gediz AKDENİZ</cp:lastModifiedBy>
  <cp:revision>213</cp:revision>
  <dcterms:created xsi:type="dcterms:W3CDTF">2014-08-27T12:54:15Z</dcterms:created>
  <dcterms:modified xsi:type="dcterms:W3CDTF">2015-06-04T15:35:06Z</dcterms:modified>
</cp:coreProperties>
</file>